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x="18288000" cy="10287000"/>
  <p:notesSz cx="6858000" cy="9144000"/>
  <p:embeddedFontLst>
    <p:embeddedFont>
      <p:font typeface="Arimo Bold" charset="1" panose="020B0704020202020204"/>
      <p:regular r:id="rId32"/>
    </p:embeddedFont>
    <p:embeddedFont>
      <p:font typeface="Norwester" charset="1" panose="00000506000000000000"/>
      <p:regular r:id="rId33"/>
    </p:embeddedFont>
    <p:embeddedFont>
      <p:font typeface="Times New Roman" charset="1" panose="02030502070405020303"/>
      <p:regular r:id="rId34"/>
    </p:embeddedFont>
    <p:embeddedFont>
      <p:font typeface="Times New Roman Bold" charset="1" panose="02030802070405020303"/>
      <p:regular r:id="rId35"/>
    </p:embeddedFont>
    <p:embeddedFont>
      <p:font typeface="Cooper Hewitt Bold" charset="1" panose="00000000000000000000"/>
      <p:regular r:id="rId36"/>
    </p:embeddedFont>
    <p:embeddedFont>
      <p:font typeface="Arimo" charset="1" panose="020B0604020202020204"/>
      <p:regular r:id="rId37"/>
    </p:embeddedFont>
    <p:embeddedFont>
      <p:font typeface="League Spartan" charset="1" panose="00000800000000000000"/>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https://github.com/SUHAASSHETTY/AI-Driven-Algorithms-for-Brain-Tumor-Detection-and-Classification.git" TargetMode="External" Type="http://schemas.openxmlformats.org/officeDocument/2006/relationships/hyperlink"/></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a:off x="99300" y="6658568"/>
            <a:ext cx="14660007" cy="19050"/>
          </a:xfrm>
          <a:prstGeom prst="line">
            <a:avLst/>
          </a:prstGeom>
          <a:ln cap="rnd" w="9525">
            <a:solidFill>
              <a:srgbClr val="FFFFFF"/>
            </a:solidFill>
            <a:prstDash val="solid"/>
            <a:headEnd type="none" len="sm" w="sm"/>
            <a:tailEnd type="none" len="sm" w="sm"/>
          </a:ln>
        </p:spPr>
      </p:sp>
      <p:grpSp>
        <p:nvGrpSpPr>
          <p:cNvPr name="Group 7" id="7"/>
          <p:cNvGrpSpPr/>
          <p:nvPr/>
        </p:nvGrpSpPr>
        <p:grpSpPr>
          <a:xfrm rot="0">
            <a:off x="7977462" y="0"/>
            <a:ext cx="10310538" cy="10287000"/>
            <a:chOff x="0" y="0"/>
            <a:chExt cx="13747384" cy="13716000"/>
          </a:xfrm>
        </p:grpSpPr>
        <p:sp>
          <p:nvSpPr>
            <p:cNvPr name="Freeform 8" id="8"/>
            <p:cNvSpPr/>
            <p:nvPr/>
          </p:nvSpPr>
          <p:spPr>
            <a:xfrm flipH="false" flipV="false" rot="0">
              <a:off x="0" y="0"/>
              <a:ext cx="13747369" cy="13716000"/>
            </a:xfrm>
            <a:custGeom>
              <a:avLst/>
              <a:gdLst/>
              <a:ahLst/>
              <a:cxnLst/>
              <a:rect r="r" b="b" t="t" l="l"/>
              <a:pathLst>
                <a:path h="13716000" w="13747369">
                  <a:moveTo>
                    <a:pt x="12021185" y="0"/>
                  </a:moveTo>
                  <a:lnTo>
                    <a:pt x="13747369" y="0"/>
                  </a:lnTo>
                  <a:lnTo>
                    <a:pt x="13747369" y="13716000"/>
                  </a:lnTo>
                  <a:lnTo>
                    <a:pt x="0" y="13716000"/>
                  </a:lnTo>
                  <a:lnTo>
                    <a:pt x="12021185" y="0"/>
                  </a:lnTo>
                  <a:close/>
                </a:path>
              </a:pathLst>
            </a:custGeom>
            <a:solidFill>
              <a:srgbClr val="181C30"/>
            </a:solidFill>
          </p:spPr>
        </p:sp>
      </p:grpSp>
      <p:sp>
        <p:nvSpPr>
          <p:cNvPr name="AutoShape 9" id="9"/>
          <p:cNvSpPr/>
          <p:nvPr/>
        </p:nvSpPr>
        <p:spPr>
          <a:xfrm>
            <a:off x="6449" y="4156872"/>
            <a:ext cx="14752864" cy="19050"/>
          </a:xfrm>
          <a:prstGeom prst="line">
            <a:avLst/>
          </a:prstGeom>
          <a:ln cap="rnd" w="9525">
            <a:solidFill>
              <a:srgbClr val="FFFFFF"/>
            </a:solidFill>
            <a:prstDash val="solid"/>
            <a:headEnd type="none" len="sm" w="sm"/>
            <a:tailEnd type="none" len="sm" w="sm"/>
          </a:ln>
        </p:spPr>
      </p:sp>
      <p:sp>
        <p:nvSpPr>
          <p:cNvPr name="Freeform 10" id="10" descr="A person sitting at a desk working on a computer  Description automatically generated"/>
          <p:cNvSpPr/>
          <p:nvPr/>
        </p:nvSpPr>
        <p:spPr>
          <a:xfrm flipH="false" flipV="false" rot="0">
            <a:off x="4639902" y="15"/>
            <a:ext cx="13648098" cy="10286985"/>
          </a:xfrm>
          <a:custGeom>
            <a:avLst/>
            <a:gdLst/>
            <a:ahLst/>
            <a:cxnLst/>
            <a:rect r="r" b="b" t="t" l="l"/>
            <a:pathLst>
              <a:path h="10286985" w="13648098">
                <a:moveTo>
                  <a:pt x="0" y="0"/>
                </a:moveTo>
                <a:lnTo>
                  <a:pt x="13648098" y="0"/>
                </a:lnTo>
                <a:lnTo>
                  <a:pt x="13648098" y="10286985"/>
                </a:lnTo>
                <a:lnTo>
                  <a:pt x="0" y="10286985"/>
                </a:lnTo>
                <a:lnTo>
                  <a:pt x="0" y="0"/>
                </a:lnTo>
                <a:close/>
              </a:path>
            </a:pathLst>
          </a:custGeom>
          <a:blipFill>
            <a:blip r:embed="rId2"/>
            <a:stretch>
              <a:fillRect l="-12036" t="0" r="-1022" b="0"/>
            </a:stretch>
          </a:blipFill>
        </p:spPr>
      </p:sp>
      <p:grpSp>
        <p:nvGrpSpPr>
          <p:cNvPr name="Group 11" id="11"/>
          <p:cNvGrpSpPr/>
          <p:nvPr/>
        </p:nvGrpSpPr>
        <p:grpSpPr>
          <a:xfrm rot="0">
            <a:off x="4633460" y="0"/>
            <a:ext cx="12359890" cy="10287000"/>
            <a:chOff x="0" y="0"/>
            <a:chExt cx="16479854" cy="13716000"/>
          </a:xfrm>
        </p:grpSpPr>
        <p:sp>
          <p:nvSpPr>
            <p:cNvPr name="Freeform 12" id="12"/>
            <p:cNvSpPr/>
            <p:nvPr/>
          </p:nvSpPr>
          <p:spPr>
            <a:xfrm flipH="false" flipV="false" rot="0">
              <a:off x="0" y="0"/>
              <a:ext cx="16479901" cy="13716000"/>
            </a:xfrm>
            <a:custGeom>
              <a:avLst/>
              <a:gdLst/>
              <a:ahLst/>
              <a:cxnLst/>
              <a:rect r="r" b="b" t="t" l="l"/>
              <a:pathLst>
                <a:path h="13716000" w="16479901">
                  <a:moveTo>
                    <a:pt x="12021185" y="0"/>
                  </a:moveTo>
                  <a:lnTo>
                    <a:pt x="16479901" y="0"/>
                  </a:lnTo>
                  <a:lnTo>
                    <a:pt x="4458716" y="13716000"/>
                  </a:lnTo>
                  <a:lnTo>
                    <a:pt x="0" y="13716000"/>
                  </a:lnTo>
                  <a:close/>
                </a:path>
              </a:pathLst>
            </a:custGeom>
            <a:solidFill>
              <a:srgbClr val="181C30">
                <a:alpha val="60000"/>
              </a:srgbClr>
            </a:solidFill>
          </p:spPr>
        </p:sp>
      </p:grpSp>
      <p:sp>
        <p:nvSpPr>
          <p:cNvPr name="TextBox 13" id="13"/>
          <p:cNvSpPr txBox="true"/>
          <p:nvPr/>
        </p:nvSpPr>
        <p:spPr>
          <a:xfrm rot="0">
            <a:off x="6442" y="4310655"/>
            <a:ext cx="4633460" cy="2190750"/>
          </a:xfrm>
          <a:prstGeom prst="rect">
            <a:avLst/>
          </a:prstGeom>
        </p:spPr>
        <p:txBody>
          <a:bodyPr anchor="t" rtlCol="false" tIns="0" lIns="0" bIns="0" rIns="0">
            <a:spAutoFit/>
          </a:bodyPr>
          <a:lstStyle/>
          <a:p>
            <a:pPr algn="l">
              <a:lnSpc>
                <a:spcPts val="5760"/>
              </a:lnSpc>
            </a:pPr>
            <a:r>
              <a:rPr lang="en-US" b="true" sz="4800" spc="300">
                <a:solidFill>
                  <a:srgbClr val="FFFFFF"/>
                </a:solidFill>
                <a:latin typeface="Arimo Bold"/>
                <a:ea typeface="Arimo Bold"/>
                <a:cs typeface="Arimo Bold"/>
                <a:sym typeface="Arimo Bold"/>
              </a:rPr>
              <a:t>AI AND ALGORITHMSPROJECT</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0" y="1844301"/>
            <a:ext cx="14676118" cy="942975"/>
          </a:xfrm>
          <a:prstGeom prst="rect">
            <a:avLst/>
          </a:prstGeom>
        </p:spPr>
        <p:txBody>
          <a:bodyPr anchor="t" rtlCol="false" tIns="0" lIns="0" bIns="0" rIns="0">
            <a:spAutoFit/>
          </a:bodyPr>
          <a:lstStyle/>
          <a:p>
            <a:pPr algn="l">
              <a:lnSpc>
                <a:spcPts val="7200"/>
              </a:lnSpc>
            </a:pPr>
            <a:r>
              <a:rPr lang="en-US" sz="6000" b="true">
                <a:solidFill>
                  <a:srgbClr val="FFFFFF"/>
                </a:solidFill>
                <a:latin typeface="Arimo Bold"/>
                <a:ea typeface="Arimo Bold"/>
                <a:cs typeface="Arimo Bold"/>
                <a:sym typeface="Arimo Bold"/>
              </a:rPr>
              <a:t>Machine Learning Models</a:t>
            </a:r>
          </a:p>
        </p:txBody>
      </p:sp>
      <p:sp>
        <p:nvSpPr>
          <p:cNvPr name="TextBox 8" id="8"/>
          <p:cNvSpPr txBox="true"/>
          <p:nvPr/>
        </p:nvSpPr>
        <p:spPr>
          <a:xfrm rot="0">
            <a:off x="1417328" y="3093957"/>
            <a:ext cx="15746722" cy="5872886"/>
          </a:xfrm>
          <a:prstGeom prst="rect">
            <a:avLst/>
          </a:prstGeom>
        </p:spPr>
        <p:txBody>
          <a:bodyPr anchor="t" rtlCol="false" tIns="0" lIns="0" bIns="0" rIns="0">
            <a:spAutoFit/>
          </a:bodyPr>
          <a:lstStyle/>
          <a:p>
            <a:pPr algn="l" marL="646081" indent="-323040" lvl="1">
              <a:lnSpc>
                <a:spcPts val="5140"/>
              </a:lnSpc>
              <a:buFont typeface="Arial"/>
              <a:buChar char="•"/>
            </a:pPr>
            <a:r>
              <a:rPr lang="en-US" b="true" sz="3570">
                <a:solidFill>
                  <a:srgbClr val="FFFFFF"/>
                </a:solidFill>
                <a:latin typeface="Times New Roman Bold"/>
                <a:ea typeface="Times New Roman Bold"/>
                <a:cs typeface="Times New Roman Bold"/>
                <a:sym typeface="Times New Roman Bold"/>
              </a:rPr>
              <a:t>SVC</a:t>
            </a:r>
            <a:r>
              <a:rPr lang="en-US" sz="3570">
                <a:solidFill>
                  <a:srgbClr val="FFFFFF"/>
                </a:solidFill>
                <a:latin typeface="Times New Roman"/>
                <a:ea typeface="Times New Roman"/>
                <a:cs typeface="Times New Roman"/>
                <a:sym typeface="Times New Roman"/>
              </a:rPr>
              <a:t> : Support Vector Classifier is a popular classification algorithm that separates data points by finding the optimal hyperplane in a high-dimensional feature space. It aims to maximise the margin between different classes while considering support vectors.</a:t>
            </a:r>
          </a:p>
          <a:p>
            <a:pPr algn="l">
              <a:lnSpc>
                <a:spcPts val="5140"/>
              </a:lnSpc>
            </a:pPr>
          </a:p>
          <a:p>
            <a:pPr algn="l" marL="646081" indent="-323040" lvl="1">
              <a:lnSpc>
                <a:spcPts val="5140"/>
              </a:lnSpc>
              <a:buFont typeface="Arial"/>
              <a:buChar char="•"/>
            </a:pPr>
            <a:r>
              <a:rPr lang="en-US" b="true" sz="3570">
                <a:solidFill>
                  <a:srgbClr val="FFFFFF"/>
                </a:solidFill>
                <a:latin typeface="Times New Roman Bold"/>
                <a:ea typeface="Times New Roman Bold"/>
                <a:cs typeface="Times New Roman Bold"/>
                <a:sym typeface="Times New Roman Bold"/>
              </a:rPr>
              <a:t>KNN</a:t>
            </a:r>
            <a:r>
              <a:rPr lang="en-US" sz="3570">
                <a:solidFill>
                  <a:srgbClr val="FFFFFF"/>
                </a:solidFill>
                <a:latin typeface="Times New Roman"/>
                <a:ea typeface="Times New Roman"/>
                <a:cs typeface="Times New Roman"/>
                <a:sym typeface="Times New Roman"/>
              </a:rPr>
              <a:t> : K-Nearest Neighbors is a non-parametric algorithm that classifies an input based on its nearest neighbours in the feature space. It assigns a class label to the input based on the majority vote of its k nearest neighbours.</a:t>
            </a:r>
          </a:p>
          <a:p>
            <a:pPr algn="l">
              <a:lnSpc>
                <a:spcPts val="5140"/>
              </a:lnSpc>
            </a:pP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0" y="1844301"/>
            <a:ext cx="14676118" cy="942975"/>
          </a:xfrm>
          <a:prstGeom prst="rect">
            <a:avLst/>
          </a:prstGeom>
        </p:spPr>
        <p:txBody>
          <a:bodyPr anchor="t" rtlCol="false" tIns="0" lIns="0" bIns="0" rIns="0">
            <a:spAutoFit/>
          </a:bodyPr>
          <a:lstStyle/>
          <a:p>
            <a:pPr algn="l">
              <a:lnSpc>
                <a:spcPts val="7200"/>
              </a:lnSpc>
            </a:pPr>
            <a:r>
              <a:rPr lang="en-US" sz="6000" b="true">
                <a:solidFill>
                  <a:srgbClr val="FFFFFF"/>
                </a:solidFill>
                <a:latin typeface="Arimo Bold"/>
                <a:ea typeface="Arimo Bold"/>
                <a:cs typeface="Arimo Bold"/>
                <a:sym typeface="Arimo Bold"/>
              </a:rPr>
              <a:t>Machine Learning Models</a:t>
            </a:r>
          </a:p>
        </p:txBody>
      </p:sp>
      <p:sp>
        <p:nvSpPr>
          <p:cNvPr name="TextBox 8" id="8"/>
          <p:cNvSpPr txBox="true"/>
          <p:nvPr/>
        </p:nvSpPr>
        <p:spPr>
          <a:xfrm rot="0">
            <a:off x="1483633" y="3421621"/>
            <a:ext cx="14998427" cy="5071872"/>
          </a:xfrm>
          <a:prstGeom prst="rect">
            <a:avLst/>
          </a:prstGeom>
        </p:spPr>
        <p:txBody>
          <a:bodyPr anchor="t" rtlCol="false" tIns="0" lIns="0" bIns="0" rIns="0">
            <a:spAutoFit/>
          </a:bodyPr>
          <a:lstStyle/>
          <a:p>
            <a:pPr algn="l" marL="645627" indent="-322814" lvl="1">
              <a:lnSpc>
                <a:spcPts val="4998"/>
              </a:lnSpc>
              <a:buFont typeface="Arial"/>
              <a:buChar char="•"/>
            </a:pPr>
            <a:r>
              <a:rPr lang="en-US" b="true" sz="3570">
                <a:solidFill>
                  <a:srgbClr val="FFFFFF"/>
                </a:solidFill>
                <a:latin typeface="Times New Roman Bold"/>
                <a:ea typeface="Times New Roman Bold"/>
                <a:cs typeface="Times New Roman Bold"/>
                <a:sym typeface="Times New Roman Bold"/>
              </a:rPr>
              <a:t>CNN</a:t>
            </a:r>
            <a:r>
              <a:rPr lang="en-US" sz="3570">
                <a:solidFill>
                  <a:srgbClr val="FFFFFF"/>
                </a:solidFill>
                <a:latin typeface="Times New Roman"/>
                <a:ea typeface="Times New Roman"/>
                <a:cs typeface="Times New Roman"/>
                <a:sym typeface="Times New Roman"/>
              </a:rPr>
              <a:t> : Convolution Neural Network excel in brain tumor detection by learning complex patterns in MRI images, achieving high accuracy, precision, recall, and AUC.</a:t>
            </a:r>
          </a:p>
          <a:p>
            <a:pPr algn="l">
              <a:lnSpc>
                <a:spcPts val="4998"/>
              </a:lnSpc>
            </a:pPr>
          </a:p>
          <a:p>
            <a:pPr algn="l" marL="645627" indent="-322814" lvl="1">
              <a:lnSpc>
                <a:spcPts val="4998"/>
              </a:lnSpc>
              <a:buFont typeface="Arial"/>
              <a:buChar char="•"/>
            </a:pPr>
            <a:r>
              <a:rPr lang="en-US" b="true" sz="3570">
                <a:solidFill>
                  <a:srgbClr val="FFFFFF"/>
                </a:solidFill>
                <a:latin typeface="Times New Roman Bold"/>
                <a:ea typeface="Times New Roman Bold"/>
                <a:cs typeface="Times New Roman Bold"/>
                <a:sym typeface="Times New Roman Bold"/>
              </a:rPr>
              <a:t>Random Forest</a:t>
            </a:r>
            <a:r>
              <a:rPr lang="en-US" sz="3570">
                <a:solidFill>
                  <a:srgbClr val="FFFFFF"/>
                </a:solidFill>
                <a:latin typeface="Times New Roman"/>
                <a:ea typeface="Times New Roman"/>
                <a:cs typeface="Times New Roman"/>
                <a:sym typeface="Times New Roman"/>
              </a:rPr>
              <a:t> : is an ensemble learning method that combines multiple decision trees to make predictions. Each decision tree is trained on a subset of the data, and the final prediction is determined by averaging or voting among the individual trees.</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41231" y="1291891"/>
            <a:ext cx="14676118" cy="6657975"/>
          </a:xfrm>
          <a:prstGeom prst="rect">
            <a:avLst/>
          </a:prstGeom>
        </p:spPr>
        <p:txBody>
          <a:bodyPr anchor="t" rtlCol="false" tIns="0" lIns="0" bIns="0" rIns="0">
            <a:spAutoFit/>
          </a:bodyPr>
          <a:lstStyle/>
          <a:p>
            <a:pPr algn="l">
              <a:lnSpc>
                <a:spcPts val="24000"/>
              </a:lnSpc>
            </a:pPr>
            <a:r>
              <a:rPr lang="en-US" sz="20000" b="true">
                <a:solidFill>
                  <a:srgbClr val="FFFFFF"/>
                </a:solidFill>
                <a:latin typeface="Cooper Hewitt Bold"/>
                <a:ea typeface="Cooper Hewitt Bold"/>
                <a:cs typeface="Cooper Hewitt Bold"/>
                <a:sym typeface="Cooper Hewitt Bold"/>
              </a:rPr>
              <a:t>CODE SECTION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a:off x="1841230" y="9253538"/>
            <a:ext cx="15160109" cy="4762"/>
          </a:xfrm>
          <a:prstGeom prst="line">
            <a:avLst/>
          </a:prstGeom>
          <a:ln cap="rnd" w="9525">
            <a:solidFill>
              <a:srgbClr val="FFFFFF"/>
            </a:solidFill>
            <a:prstDash val="solid"/>
            <a:headEnd type="none" len="sm" w="sm"/>
            <a:tailEnd type="none" len="sm" w="sm"/>
          </a:ln>
        </p:spPr>
      </p:sp>
      <p:sp>
        <p:nvSpPr>
          <p:cNvPr name="Freeform 7" id="7"/>
          <p:cNvSpPr/>
          <p:nvPr/>
        </p:nvSpPr>
        <p:spPr>
          <a:xfrm flipH="false" flipV="false" rot="0">
            <a:off x="1874441" y="3220473"/>
            <a:ext cx="7003775" cy="4893888"/>
          </a:xfrm>
          <a:custGeom>
            <a:avLst/>
            <a:gdLst/>
            <a:ahLst/>
            <a:cxnLst/>
            <a:rect r="r" b="b" t="t" l="l"/>
            <a:pathLst>
              <a:path h="4893888" w="7003775">
                <a:moveTo>
                  <a:pt x="0" y="0"/>
                </a:moveTo>
                <a:lnTo>
                  <a:pt x="7003774" y="0"/>
                </a:lnTo>
                <a:lnTo>
                  <a:pt x="7003774" y="4893888"/>
                </a:lnTo>
                <a:lnTo>
                  <a:pt x="0" y="4893888"/>
                </a:lnTo>
                <a:lnTo>
                  <a:pt x="0" y="0"/>
                </a:lnTo>
                <a:close/>
              </a:path>
            </a:pathLst>
          </a:custGeom>
          <a:blipFill>
            <a:blip r:embed="rId2"/>
            <a:stretch>
              <a:fillRect l="0" t="0" r="0" b="0"/>
            </a:stretch>
          </a:blipFill>
        </p:spPr>
      </p:sp>
      <p:sp>
        <p:nvSpPr>
          <p:cNvPr name="Freeform 8" id="8"/>
          <p:cNvSpPr/>
          <p:nvPr/>
        </p:nvSpPr>
        <p:spPr>
          <a:xfrm flipH="false" flipV="false" rot="0">
            <a:off x="10004046" y="3120099"/>
            <a:ext cx="6997293" cy="4898105"/>
          </a:xfrm>
          <a:custGeom>
            <a:avLst/>
            <a:gdLst/>
            <a:ahLst/>
            <a:cxnLst/>
            <a:rect r="r" b="b" t="t" l="l"/>
            <a:pathLst>
              <a:path h="4898105" w="6997293">
                <a:moveTo>
                  <a:pt x="0" y="0"/>
                </a:moveTo>
                <a:lnTo>
                  <a:pt x="6997293" y="0"/>
                </a:lnTo>
                <a:lnTo>
                  <a:pt x="6997293" y="4898105"/>
                </a:lnTo>
                <a:lnTo>
                  <a:pt x="0" y="4898105"/>
                </a:lnTo>
                <a:lnTo>
                  <a:pt x="0" y="0"/>
                </a:lnTo>
                <a:close/>
              </a:path>
            </a:pathLst>
          </a:custGeom>
          <a:blipFill>
            <a:blip r:embed="rId3"/>
            <a:stretch>
              <a:fillRect l="0" t="0" r="0" b="0"/>
            </a:stretch>
          </a:blipFill>
        </p:spPr>
      </p:sp>
      <p:sp>
        <p:nvSpPr>
          <p:cNvPr name="TextBox 9" id="9"/>
          <p:cNvSpPr txBox="true"/>
          <p:nvPr/>
        </p:nvSpPr>
        <p:spPr>
          <a:xfrm rot="0">
            <a:off x="1965880" y="1463301"/>
            <a:ext cx="11532717" cy="847725"/>
          </a:xfrm>
          <a:prstGeom prst="rect">
            <a:avLst/>
          </a:prstGeom>
        </p:spPr>
        <p:txBody>
          <a:bodyPr anchor="t" rtlCol="false" tIns="0" lIns="0" bIns="0" rIns="0">
            <a:spAutoFit/>
          </a:bodyPr>
          <a:lstStyle/>
          <a:p>
            <a:pPr algn="l">
              <a:lnSpc>
                <a:spcPts val="6480"/>
              </a:lnSpc>
            </a:pPr>
            <a:r>
              <a:rPr lang="en-US" sz="5400" b="true">
                <a:solidFill>
                  <a:srgbClr val="FFFFFF"/>
                </a:solidFill>
                <a:latin typeface="Arimo Bold"/>
                <a:ea typeface="Arimo Bold"/>
                <a:cs typeface="Arimo Bold"/>
                <a:sym typeface="Arimo Bold"/>
              </a:rPr>
              <a:t>Confusion Matrix of ML Models </a:t>
            </a:r>
          </a:p>
        </p:txBody>
      </p:sp>
      <p:sp>
        <p:nvSpPr>
          <p:cNvPr name="TextBox 10" id="10"/>
          <p:cNvSpPr txBox="true"/>
          <p:nvPr/>
        </p:nvSpPr>
        <p:spPr>
          <a:xfrm rot="0">
            <a:off x="3177541" y="8655308"/>
            <a:ext cx="4924036" cy="428625"/>
          </a:xfrm>
          <a:prstGeom prst="rect">
            <a:avLst/>
          </a:prstGeom>
        </p:spPr>
        <p:txBody>
          <a:bodyPr anchor="t" rtlCol="false" tIns="0" lIns="0" bIns="0" rIns="0">
            <a:spAutoFit/>
          </a:bodyPr>
          <a:lstStyle/>
          <a:p>
            <a:pPr algn="l">
              <a:lnSpc>
                <a:spcPts val="3240"/>
              </a:lnSpc>
            </a:pPr>
            <a:r>
              <a:rPr lang="en-US" sz="2700">
                <a:solidFill>
                  <a:srgbClr val="FFFFFF"/>
                </a:solidFill>
                <a:latin typeface="Arimo"/>
                <a:ea typeface="Arimo"/>
                <a:cs typeface="Arimo"/>
                <a:sym typeface="Arimo"/>
              </a:rPr>
              <a:t>SVC Confusion Matrix</a:t>
            </a:r>
          </a:p>
        </p:txBody>
      </p:sp>
      <p:sp>
        <p:nvSpPr>
          <p:cNvPr name="TextBox 11" id="11"/>
          <p:cNvSpPr txBox="true"/>
          <p:nvPr/>
        </p:nvSpPr>
        <p:spPr>
          <a:xfrm rot="0">
            <a:off x="10253633" y="8655308"/>
            <a:ext cx="6498120" cy="428625"/>
          </a:xfrm>
          <a:prstGeom prst="rect">
            <a:avLst/>
          </a:prstGeom>
        </p:spPr>
        <p:txBody>
          <a:bodyPr anchor="t" rtlCol="false" tIns="0" lIns="0" bIns="0" rIns="0">
            <a:spAutoFit/>
          </a:bodyPr>
          <a:lstStyle/>
          <a:p>
            <a:pPr algn="ctr">
              <a:lnSpc>
                <a:spcPts val="3240"/>
              </a:lnSpc>
            </a:pPr>
            <a:r>
              <a:rPr lang="en-US" sz="2700">
                <a:solidFill>
                  <a:srgbClr val="FFFFFF"/>
                </a:solidFill>
                <a:latin typeface="Arimo"/>
                <a:ea typeface="Arimo"/>
                <a:cs typeface="Arimo"/>
                <a:sym typeface="Arimo"/>
              </a:rPr>
              <a:t>CNN </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Freeform 7" id="7"/>
          <p:cNvSpPr/>
          <p:nvPr/>
        </p:nvSpPr>
        <p:spPr>
          <a:xfrm flipH="false" flipV="false" rot="0">
            <a:off x="9300978" y="3119009"/>
            <a:ext cx="7154974" cy="5017425"/>
          </a:xfrm>
          <a:custGeom>
            <a:avLst/>
            <a:gdLst/>
            <a:ahLst/>
            <a:cxnLst/>
            <a:rect r="r" b="b" t="t" l="l"/>
            <a:pathLst>
              <a:path h="5017425" w="7154974">
                <a:moveTo>
                  <a:pt x="0" y="0"/>
                </a:moveTo>
                <a:lnTo>
                  <a:pt x="7154974" y="0"/>
                </a:lnTo>
                <a:lnTo>
                  <a:pt x="7154974" y="5017425"/>
                </a:lnTo>
                <a:lnTo>
                  <a:pt x="0" y="5017425"/>
                </a:lnTo>
                <a:lnTo>
                  <a:pt x="0" y="0"/>
                </a:lnTo>
                <a:close/>
              </a:path>
            </a:pathLst>
          </a:custGeom>
          <a:blipFill>
            <a:blip r:embed="rId2"/>
            <a:stretch>
              <a:fillRect l="0" t="0" r="0" b="0"/>
            </a:stretch>
          </a:blipFill>
        </p:spPr>
      </p:sp>
      <p:sp>
        <p:nvSpPr>
          <p:cNvPr name="Freeform 8" id="8"/>
          <p:cNvSpPr/>
          <p:nvPr/>
        </p:nvSpPr>
        <p:spPr>
          <a:xfrm flipH="false" flipV="false" rot="0">
            <a:off x="1965881" y="3119009"/>
            <a:ext cx="6945317" cy="4913812"/>
          </a:xfrm>
          <a:custGeom>
            <a:avLst/>
            <a:gdLst/>
            <a:ahLst/>
            <a:cxnLst/>
            <a:rect r="r" b="b" t="t" l="l"/>
            <a:pathLst>
              <a:path h="4913812" w="6945317">
                <a:moveTo>
                  <a:pt x="0" y="0"/>
                </a:moveTo>
                <a:lnTo>
                  <a:pt x="6945317" y="0"/>
                </a:lnTo>
                <a:lnTo>
                  <a:pt x="6945317" y="4913812"/>
                </a:lnTo>
                <a:lnTo>
                  <a:pt x="0" y="4913812"/>
                </a:lnTo>
                <a:lnTo>
                  <a:pt x="0" y="0"/>
                </a:lnTo>
                <a:close/>
              </a:path>
            </a:pathLst>
          </a:custGeom>
          <a:blipFill>
            <a:blip r:embed="rId3"/>
            <a:stretch>
              <a:fillRect l="0" t="0" r="0" b="0"/>
            </a:stretch>
          </a:blipFill>
        </p:spPr>
      </p:sp>
      <p:sp>
        <p:nvSpPr>
          <p:cNvPr name="TextBox 9" id="9"/>
          <p:cNvSpPr txBox="true"/>
          <p:nvPr/>
        </p:nvSpPr>
        <p:spPr>
          <a:xfrm rot="0">
            <a:off x="1965880" y="1463301"/>
            <a:ext cx="11532717" cy="847725"/>
          </a:xfrm>
          <a:prstGeom prst="rect">
            <a:avLst/>
          </a:prstGeom>
        </p:spPr>
        <p:txBody>
          <a:bodyPr anchor="t" rtlCol="false" tIns="0" lIns="0" bIns="0" rIns="0">
            <a:spAutoFit/>
          </a:bodyPr>
          <a:lstStyle/>
          <a:p>
            <a:pPr algn="l">
              <a:lnSpc>
                <a:spcPts val="6480"/>
              </a:lnSpc>
            </a:pPr>
            <a:r>
              <a:rPr lang="en-US" sz="5400" b="true">
                <a:solidFill>
                  <a:srgbClr val="FFFFFF"/>
                </a:solidFill>
                <a:latin typeface="Arimo Bold"/>
                <a:ea typeface="Arimo Bold"/>
                <a:cs typeface="Arimo Bold"/>
                <a:sym typeface="Arimo Bold"/>
              </a:rPr>
              <a:t>Confusion Matrix of ML Models </a:t>
            </a:r>
          </a:p>
        </p:txBody>
      </p:sp>
      <p:sp>
        <p:nvSpPr>
          <p:cNvPr name="TextBox 10" id="10"/>
          <p:cNvSpPr txBox="true"/>
          <p:nvPr/>
        </p:nvSpPr>
        <p:spPr>
          <a:xfrm rot="0">
            <a:off x="2430470" y="8655308"/>
            <a:ext cx="5671110" cy="481608"/>
          </a:xfrm>
          <a:prstGeom prst="rect">
            <a:avLst/>
          </a:prstGeom>
        </p:spPr>
        <p:txBody>
          <a:bodyPr anchor="t" rtlCol="false" tIns="0" lIns="0" bIns="0" rIns="0">
            <a:spAutoFit/>
          </a:bodyPr>
          <a:lstStyle/>
          <a:p>
            <a:pPr algn="ctr">
              <a:lnSpc>
                <a:spcPts val="3240"/>
              </a:lnSpc>
            </a:pPr>
            <a:r>
              <a:rPr lang="en-US" sz="2700">
                <a:solidFill>
                  <a:srgbClr val="FFFFFF"/>
                </a:solidFill>
                <a:latin typeface="Arimo"/>
                <a:ea typeface="Arimo"/>
                <a:cs typeface="Arimo"/>
                <a:sym typeface="Arimo"/>
              </a:rPr>
              <a:t>Random Forest Confusion Matrix</a:t>
            </a:r>
          </a:p>
        </p:txBody>
      </p:sp>
      <p:sp>
        <p:nvSpPr>
          <p:cNvPr name="TextBox 11" id="11"/>
          <p:cNvSpPr txBox="true"/>
          <p:nvPr/>
        </p:nvSpPr>
        <p:spPr>
          <a:xfrm rot="0">
            <a:off x="9359412" y="8655308"/>
            <a:ext cx="6498120" cy="838200"/>
          </a:xfrm>
          <a:prstGeom prst="rect">
            <a:avLst/>
          </a:prstGeom>
        </p:spPr>
        <p:txBody>
          <a:bodyPr anchor="t" rtlCol="false" tIns="0" lIns="0" bIns="0" rIns="0">
            <a:spAutoFit/>
          </a:bodyPr>
          <a:lstStyle/>
          <a:p>
            <a:pPr algn="ctr">
              <a:lnSpc>
                <a:spcPts val="3240"/>
              </a:lnSpc>
            </a:pPr>
            <a:r>
              <a:rPr lang="en-US" sz="2700">
                <a:solidFill>
                  <a:srgbClr val="FFFFFF"/>
                </a:solidFill>
                <a:latin typeface="Arimo"/>
                <a:ea typeface="Arimo"/>
                <a:cs typeface="Arimo"/>
                <a:sym typeface="Arimo"/>
              </a:rPr>
              <a:t>KNN Confusion Matrix</a:t>
            </a:r>
          </a:p>
          <a:p>
            <a:pPr algn="ctr">
              <a:lnSpc>
                <a:spcPts val="3240"/>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Freeform 7" id="7"/>
          <p:cNvSpPr/>
          <p:nvPr/>
        </p:nvSpPr>
        <p:spPr>
          <a:xfrm flipH="false" flipV="false" rot="0">
            <a:off x="2078890" y="2454011"/>
            <a:ext cx="14200799" cy="6283853"/>
          </a:xfrm>
          <a:custGeom>
            <a:avLst/>
            <a:gdLst/>
            <a:ahLst/>
            <a:cxnLst/>
            <a:rect r="r" b="b" t="t" l="l"/>
            <a:pathLst>
              <a:path h="6283853" w="14200799">
                <a:moveTo>
                  <a:pt x="0" y="0"/>
                </a:moveTo>
                <a:lnTo>
                  <a:pt x="14200799" y="0"/>
                </a:lnTo>
                <a:lnTo>
                  <a:pt x="14200799" y="6283853"/>
                </a:lnTo>
                <a:lnTo>
                  <a:pt x="0" y="6283853"/>
                </a:lnTo>
                <a:lnTo>
                  <a:pt x="0" y="0"/>
                </a:lnTo>
                <a:close/>
              </a:path>
            </a:pathLst>
          </a:custGeom>
          <a:blipFill>
            <a:blip r:embed="rId2"/>
            <a:stretch>
              <a:fillRect l="0" t="0" r="0" b="0"/>
            </a:stretch>
          </a:blipFill>
        </p:spPr>
      </p:sp>
      <p:sp>
        <p:nvSpPr>
          <p:cNvPr name="TextBox 8" id="8"/>
          <p:cNvSpPr txBox="true"/>
          <p:nvPr/>
        </p:nvSpPr>
        <p:spPr>
          <a:xfrm rot="0">
            <a:off x="1841231" y="1000125"/>
            <a:ext cx="14676118" cy="942975"/>
          </a:xfrm>
          <a:prstGeom prst="rect">
            <a:avLst/>
          </a:prstGeom>
        </p:spPr>
        <p:txBody>
          <a:bodyPr anchor="t" rtlCol="false" tIns="0" lIns="0" bIns="0" rIns="0">
            <a:spAutoFit/>
          </a:bodyPr>
          <a:lstStyle/>
          <a:p>
            <a:pPr algn="ctr">
              <a:lnSpc>
                <a:spcPts val="7200"/>
              </a:lnSpc>
            </a:pPr>
            <a:r>
              <a:rPr lang="en-US" sz="6000" b="true">
                <a:solidFill>
                  <a:srgbClr val="FFFFFF"/>
                </a:solidFill>
                <a:latin typeface="Arimo Bold"/>
                <a:ea typeface="Arimo Bold"/>
                <a:cs typeface="Arimo Bold"/>
                <a:sym typeface="Arimo Bold"/>
              </a:rPr>
              <a:t>SVC Model </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Freeform 6" id="6"/>
          <p:cNvSpPr/>
          <p:nvPr/>
        </p:nvSpPr>
        <p:spPr>
          <a:xfrm flipH="false" flipV="false" rot="0">
            <a:off x="1333067" y="1840082"/>
            <a:ext cx="15926233" cy="7107082"/>
          </a:xfrm>
          <a:custGeom>
            <a:avLst/>
            <a:gdLst/>
            <a:ahLst/>
            <a:cxnLst/>
            <a:rect r="r" b="b" t="t" l="l"/>
            <a:pathLst>
              <a:path h="7107082" w="15926233">
                <a:moveTo>
                  <a:pt x="0" y="0"/>
                </a:moveTo>
                <a:lnTo>
                  <a:pt x="15926233" y="0"/>
                </a:lnTo>
                <a:lnTo>
                  <a:pt x="15926233" y="7107082"/>
                </a:lnTo>
                <a:lnTo>
                  <a:pt x="0" y="7107082"/>
                </a:lnTo>
                <a:lnTo>
                  <a:pt x="0" y="0"/>
                </a:lnTo>
                <a:close/>
              </a:path>
            </a:pathLst>
          </a:custGeom>
          <a:blipFill>
            <a:blip r:embed="rId2"/>
            <a:stretch>
              <a:fillRect l="0" t="0" r="0" b="0"/>
            </a:stretch>
          </a:blipFill>
        </p:spPr>
      </p:sp>
      <p:sp>
        <p:nvSpPr>
          <p:cNvPr name="TextBox 7" id="7"/>
          <p:cNvSpPr txBox="true"/>
          <p:nvPr/>
        </p:nvSpPr>
        <p:spPr>
          <a:xfrm rot="0">
            <a:off x="3108727" y="590550"/>
            <a:ext cx="12070546" cy="847725"/>
          </a:xfrm>
          <a:prstGeom prst="rect">
            <a:avLst/>
          </a:prstGeom>
        </p:spPr>
        <p:txBody>
          <a:bodyPr anchor="t" rtlCol="false" tIns="0" lIns="0" bIns="0" rIns="0">
            <a:spAutoFit/>
          </a:bodyPr>
          <a:lstStyle/>
          <a:p>
            <a:pPr algn="ctr">
              <a:lnSpc>
                <a:spcPts val="6480"/>
              </a:lnSpc>
            </a:pPr>
            <a:r>
              <a:rPr lang="en-US" sz="5400" b="true">
                <a:solidFill>
                  <a:srgbClr val="FFFFFF"/>
                </a:solidFill>
                <a:latin typeface="Arimo Bold"/>
                <a:ea typeface="Arimo Bold"/>
                <a:cs typeface="Arimo Bold"/>
                <a:sym typeface="Arimo Bold"/>
              </a:rPr>
              <a:t>SVC m</a:t>
            </a:r>
            <a:r>
              <a:rPr lang="en-US" sz="5400" b="true">
                <a:solidFill>
                  <a:srgbClr val="FFFFFF"/>
                </a:solidFill>
                <a:latin typeface="Arimo Bold"/>
                <a:ea typeface="Arimo Bold"/>
                <a:cs typeface="Arimo Bold"/>
                <a:sym typeface="Arimo Bold"/>
              </a:rPr>
              <a:t>odel predictions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Freeform 7" id="7"/>
          <p:cNvSpPr/>
          <p:nvPr/>
        </p:nvSpPr>
        <p:spPr>
          <a:xfrm flipH="false" flipV="false" rot="0">
            <a:off x="2204215" y="2483311"/>
            <a:ext cx="13950149" cy="6225254"/>
          </a:xfrm>
          <a:custGeom>
            <a:avLst/>
            <a:gdLst/>
            <a:ahLst/>
            <a:cxnLst/>
            <a:rect r="r" b="b" t="t" l="l"/>
            <a:pathLst>
              <a:path h="6225254" w="13950149">
                <a:moveTo>
                  <a:pt x="0" y="0"/>
                </a:moveTo>
                <a:lnTo>
                  <a:pt x="13950149" y="0"/>
                </a:lnTo>
                <a:lnTo>
                  <a:pt x="13950149" y="6225253"/>
                </a:lnTo>
                <a:lnTo>
                  <a:pt x="0" y="6225253"/>
                </a:lnTo>
                <a:lnTo>
                  <a:pt x="0" y="0"/>
                </a:lnTo>
                <a:close/>
              </a:path>
            </a:pathLst>
          </a:custGeom>
          <a:blipFill>
            <a:blip r:embed="rId2"/>
            <a:stretch>
              <a:fillRect l="0" t="0" r="0" b="0"/>
            </a:stretch>
          </a:blipFill>
        </p:spPr>
      </p:sp>
      <p:sp>
        <p:nvSpPr>
          <p:cNvPr name="TextBox 8" id="8"/>
          <p:cNvSpPr txBox="true"/>
          <p:nvPr/>
        </p:nvSpPr>
        <p:spPr>
          <a:xfrm rot="0">
            <a:off x="1478246" y="1000125"/>
            <a:ext cx="14676118" cy="942975"/>
          </a:xfrm>
          <a:prstGeom prst="rect">
            <a:avLst/>
          </a:prstGeom>
        </p:spPr>
        <p:txBody>
          <a:bodyPr anchor="t" rtlCol="false" tIns="0" lIns="0" bIns="0" rIns="0">
            <a:spAutoFit/>
          </a:bodyPr>
          <a:lstStyle/>
          <a:p>
            <a:pPr algn="ctr">
              <a:lnSpc>
                <a:spcPts val="7200"/>
              </a:lnSpc>
            </a:pPr>
            <a:r>
              <a:rPr lang="en-US" sz="6000" b="true">
                <a:solidFill>
                  <a:srgbClr val="FFFFFF"/>
                </a:solidFill>
                <a:latin typeface="Arimo Bold"/>
                <a:ea typeface="Arimo Bold"/>
                <a:cs typeface="Arimo Bold"/>
                <a:sym typeface="Arimo Bold"/>
              </a:rPr>
              <a:t>KNN Model</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Freeform 6" id="6"/>
          <p:cNvSpPr/>
          <p:nvPr/>
        </p:nvSpPr>
        <p:spPr>
          <a:xfrm flipH="false" flipV="false" rot="0">
            <a:off x="3108727" y="1336424"/>
            <a:ext cx="13152873" cy="8664455"/>
          </a:xfrm>
          <a:custGeom>
            <a:avLst/>
            <a:gdLst/>
            <a:ahLst/>
            <a:cxnLst/>
            <a:rect r="r" b="b" t="t" l="l"/>
            <a:pathLst>
              <a:path h="8664455" w="13152873">
                <a:moveTo>
                  <a:pt x="0" y="0"/>
                </a:moveTo>
                <a:lnTo>
                  <a:pt x="13152873" y="0"/>
                </a:lnTo>
                <a:lnTo>
                  <a:pt x="13152873" y="8664455"/>
                </a:lnTo>
                <a:lnTo>
                  <a:pt x="0" y="8664455"/>
                </a:lnTo>
                <a:lnTo>
                  <a:pt x="0" y="0"/>
                </a:lnTo>
                <a:close/>
              </a:path>
            </a:pathLst>
          </a:custGeom>
          <a:blipFill>
            <a:blip r:embed="rId2"/>
            <a:stretch>
              <a:fillRect l="0" t="0" r="0" b="0"/>
            </a:stretch>
          </a:blipFill>
        </p:spPr>
      </p:sp>
      <p:sp>
        <p:nvSpPr>
          <p:cNvPr name="TextBox 7" id="7"/>
          <p:cNvSpPr txBox="true"/>
          <p:nvPr/>
        </p:nvSpPr>
        <p:spPr>
          <a:xfrm rot="0">
            <a:off x="3108727" y="180975"/>
            <a:ext cx="12070546" cy="847725"/>
          </a:xfrm>
          <a:prstGeom prst="rect">
            <a:avLst/>
          </a:prstGeom>
        </p:spPr>
        <p:txBody>
          <a:bodyPr anchor="t" rtlCol="false" tIns="0" lIns="0" bIns="0" rIns="0">
            <a:spAutoFit/>
          </a:bodyPr>
          <a:lstStyle/>
          <a:p>
            <a:pPr algn="ctr">
              <a:lnSpc>
                <a:spcPts val="6480"/>
              </a:lnSpc>
            </a:pPr>
            <a:r>
              <a:rPr lang="en-US" sz="5400" b="true">
                <a:solidFill>
                  <a:srgbClr val="FFFFFF"/>
                </a:solidFill>
                <a:latin typeface="Arimo Bold"/>
                <a:ea typeface="Arimo Bold"/>
                <a:cs typeface="Arimo Bold"/>
                <a:sym typeface="Arimo Bold"/>
              </a:rPr>
              <a:t>KNN m</a:t>
            </a:r>
            <a:r>
              <a:rPr lang="en-US" sz="5400" b="true">
                <a:solidFill>
                  <a:srgbClr val="FFFFFF"/>
                </a:solidFill>
                <a:latin typeface="Arimo Bold"/>
                <a:ea typeface="Arimo Bold"/>
                <a:cs typeface="Arimo Bold"/>
                <a:sym typeface="Arimo Bold"/>
              </a:rPr>
              <a:t>odel predictions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729381" y="1000125"/>
            <a:ext cx="14676118" cy="942975"/>
          </a:xfrm>
          <a:prstGeom prst="rect">
            <a:avLst/>
          </a:prstGeom>
        </p:spPr>
        <p:txBody>
          <a:bodyPr anchor="t" rtlCol="false" tIns="0" lIns="0" bIns="0" rIns="0">
            <a:spAutoFit/>
          </a:bodyPr>
          <a:lstStyle/>
          <a:p>
            <a:pPr algn="ctr">
              <a:lnSpc>
                <a:spcPts val="7200"/>
              </a:lnSpc>
            </a:pPr>
            <a:r>
              <a:rPr lang="en-US" sz="6000" b="true">
                <a:solidFill>
                  <a:srgbClr val="FFFFFF"/>
                </a:solidFill>
                <a:latin typeface="Arimo Bold"/>
                <a:ea typeface="Arimo Bold"/>
                <a:cs typeface="Arimo Bold"/>
                <a:sym typeface="Arimo Bold"/>
              </a:rPr>
              <a:t>Convolutional Neural Network (CNN)</a:t>
            </a:r>
          </a:p>
        </p:txBody>
      </p:sp>
      <p:sp>
        <p:nvSpPr>
          <p:cNvPr name="Freeform 8" id="8"/>
          <p:cNvSpPr/>
          <p:nvPr/>
        </p:nvSpPr>
        <p:spPr>
          <a:xfrm flipH="false" flipV="false" rot="0">
            <a:off x="1841231" y="2389307"/>
            <a:ext cx="14452419" cy="6413261"/>
          </a:xfrm>
          <a:custGeom>
            <a:avLst/>
            <a:gdLst/>
            <a:ahLst/>
            <a:cxnLst/>
            <a:rect r="r" b="b" t="t" l="l"/>
            <a:pathLst>
              <a:path h="6413261" w="14452419">
                <a:moveTo>
                  <a:pt x="0" y="0"/>
                </a:moveTo>
                <a:lnTo>
                  <a:pt x="14452418" y="0"/>
                </a:lnTo>
                <a:lnTo>
                  <a:pt x="14452418" y="6413261"/>
                </a:lnTo>
                <a:lnTo>
                  <a:pt x="0" y="6413261"/>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TextBox 6" id="6"/>
          <p:cNvSpPr txBox="true"/>
          <p:nvPr/>
        </p:nvSpPr>
        <p:spPr>
          <a:xfrm rot="0">
            <a:off x="1832050" y="2641203"/>
            <a:ext cx="14676118" cy="4552950"/>
          </a:xfrm>
          <a:prstGeom prst="rect">
            <a:avLst/>
          </a:prstGeom>
        </p:spPr>
        <p:txBody>
          <a:bodyPr anchor="t" rtlCol="false" tIns="0" lIns="0" bIns="0" rIns="0">
            <a:spAutoFit/>
          </a:bodyPr>
          <a:lstStyle/>
          <a:p>
            <a:pPr algn="ctr">
              <a:lnSpc>
                <a:spcPts val="11999"/>
              </a:lnSpc>
            </a:pPr>
            <a:r>
              <a:rPr lang="en-US" sz="9999">
                <a:solidFill>
                  <a:srgbClr val="FFFFFF"/>
                </a:solidFill>
                <a:latin typeface="Norwester"/>
                <a:ea typeface="Norwester"/>
                <a:cs typeface="Norwester"/>
                <a:sym typeface="Norwester"/>
              </a:rPr>
              <a:t>AI-Driven Algorithms for Brain Tumor Detection and Classification</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Freeform 7" id="7"/>
          <p:cNvSpPr/>
          <p:nvPr/>
        </p:nvSpPr>
        <p:spPr>
          <a:xfrm flipH="false" flipV="false" rot="0">
            <a:off x="2339075" y="3687620"/>
            <a:ext cx="6306237" cy="4837393"/>
          </a:xfrm>
          <a:custGeom>
            <a:avLst/>
            <a:gdLst/>
            <a:ahLst/>
            <a:cxnLst/>
            <a:rect r="r" b="b" t="t" l="l"/>
            <a:pathLst>
              <a:path h="4837393" w="6306237">
                <a:moveTo>
                  <a:pt x="0" y="0"/>
                </a:moveTo>
                <a:lnTo>
                  <a:pt x="6306237" y="0"/>
                </a:lnTo>
                <a:lnTo>
                  <a:pt x="6306237" y="4837394"/>
                </a:lnTo>
                <a:lnTo>
                  <a:pt x="0" y="4837394"/>
                </a:lnTo>
                <a:lnTo>
                  <a:pt x="0" y="0"/>
                </a:lnTo>
                <a:close/>
              </a:path>
            </a:pathLst>
          </a:custGeom>
          <a:blipFill>
            <a:blip r:embed="rId2"/>
            <a:stretch>
              <a:fillRect l="0" t="0" r="0" b="0"/>
            </a:stretch>
          </a:blipFill>
        </p:spPr>
      </p:sp>
      <p:sp>
        <p:nvSpPr>
          <p:cNvPr name="Freeform 8" id="8"/>
          <p:cNvSpPr/>
          <p:nvPr/>
        </p:nvSpPr>
        <p:spPr>
          <a:xfrm flipH="false" flipV="false" rot="0">
            <a:off x="9617209" y="3687620"/>
            <a:ext cx="6459586" cy="4878842"/>
          </a:xfrm>
          <a:custGeom>
            <a:avLst/>
            <a:gdLst/>
            <a:ahLst/>
            <a:cxnLst/>
            <a:rect r="r" b="b" t="t" l="l"/>
            <a:pathLst>
              <a:path h="4878842" w="6459586">
                <a:moveTo>
                  <a:pt x="0" y="0"/>
                </a:moveTo>
                <a:lnTo>
                  <a:pt x="6459587" y="0"/>
                </a:lnTo>
                <a:lnTo>
                  <a:pt x="6459587" y="4878842"/>
                </a:lnTo>
                <a:lnTo>
                  <a:pt x="0" y="4878842"/>
                </a:lnTo>
                <a:lnTo>
                  <a:pt x="0" y="0"/>
                </a:lnTo>
                <a:close/>
              </a:path>
            </a:pathLst>
          </a:custGeom>
          <a:blipFill>
            <a:blip r:embed="rId3"/>
            <a:stretch>
              <a:fillRect l="0" t="0" r="0" b="0"/>
            </a:stretch>
          </a:blipFill>
        </p:spPr>
      </p:sp>
      <p:sp>
        <p:nvSpPr>
          <p:cNvPr name="TextBox 9" id="9"/>
          <p:cNvSpPr txBox="true"/>
          <p:nvPr/>
        </p:nvSpPr>
        <p:spPr>
          <a:xfrm rot="0">
            <a:off x="1805940" y="1844301"/>
            <a:ext cx="14676118" cy="942975"/>
          </a:xfrm>
          <a:prstGeom prst="rect">
            <a:avLst/>
          </a:prstGeom>
        </p:spPr>
        <p:txBody>
          <a:bodyPr anchor="t" rtlCol="false" tIns="0" lIns="0" bIns="0" rIns="0">
            <a:spAutoFit/>
          </a:bodyPr>
          <a:lstStyle/>
          <a:p>
            <a:pPr algn="ctr">
              <a:lnSpc>
                <a:spcPts val="7200"/>
              </a:lnSpc>
            </a:pPr>
            <a:r>
              <a:rPr lang="en-US" sz="6000" b="true">
                <a:solidFill>
                  <a:srgbClr val="FFFFFF"/>
                </a:solidFill>
                <a:latin typeface="Arimo Bold"/>
                <a:ea typeface="Arimo Bold"/>
                <a:cs typeface="Arimo Bold"/>
                <a:sym typeface="Arimo Bold"/>
              </a:rPr>
              <a:t>Results on CNN</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Freeform 6" id="6"/>
          <p:cNvSpPr/>
          <p:nvPr/>
        </p:nvSpPr>
        <p:spPr>
          <a:xfrm flipH="false" flipV="false" rot="0">
            <a:off x="2650813" y="1234057"/>
            <a:ext cx="13233267" cy="8724901"/>
          </a:xfrm>
          <a:custGeom>
            <a:avLst/>
            <a:gdLst/>
            <a:ahLst/>
            <a:cxnLst/>
            <a:rect r="r" b="b" t="t" l="l"/>
            <a:pathLst>
              <a:path h="8724901" w="13233267">
                <a:moveTo>
                  <a:pt x="0" y="0"/>
                </a:moveTo>
                <a:lnTo>
                  <a:pt x="13233266" y="0"/>
                </a:lnTo>
                <a:lnTo>
                  <a:pt x="13233266" y="8724901"/>
                </a:lnTo>
                <a:lnTo>
                  <a:pt x="0" y="8724901"/>
                </a:lnTo>
                <a:lnTo>
                  <a:pt x="0" y="0"/>
                </a:lnTo>
                <a:close/>
              </a:path>
            </a:pathLst>
          </a:custGeom>
          <a:blipFill>
            <a:blip r:embed="rId2"/>
            <a:stretch>
              <a:fillRect l="0" t="0" r="-467" b="0"/>
            </a:stretch>
          </a:blipFill>
        </p:spPr>
      </p:sp>
      <p:sp>
        <p:nvSpPr>
          <p:cNvPr name="TextBox 7" id="7"/>
          <p:cNvSpPr txBox="true"/>
          <p:nvPr/>
        </p:nvSpPr>
        <p:spPr>
          <a:xfrm rot="0">
            <a:off x="3108727" y="180975"/>
            <a:ext cx="12070546" cy="847725"/>
          </a:xfrm>
          <a:prstGeom prst="rect">
            <a:avLst/>
          </a:prstGeom>
        </p:spPr>
        <p:txBody>
          <a:bodyPr anchor="t" rtlCol="false" tIns="0" lIns="0" bIns="0" rIns="0">
            <a:spAutoFit/>
          </a:bodyPr>
          <a:lstStyle/>
          <a:p>
            <a:pPr algn="ctr">
              <a:lnSpc>
                <a:spcPts val="6480"/>
              </a:lnSpc>
            </a:pPr>
            <a:r>
              <a:rPr lang="en-US" sz="5400" b="true">
                <a:solidFill>
                  <a:srgbClr val="FFFFFF"/>
                </a:solidFill>
                <a:latin typeface="Arimo Bold"/>
                <a:ea typeface="Arimo Bold"/>
                <a:cs typeface="Arimo Bold"/>
                <a:sym typeface="Arimo Bold"/>
              </a:rPr>
              <a:t>Model Predictions</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Freeform 7" id="7"/>
          <p:cNvSpPr/>
          <p:nvPr/>
        </p:nvSpPr>
        <p:spPr>
          <a:xfrm flipH="false" flipV="false" rot="0">
            <a:off x="2143531" y="2385872"/>
            <a:ext cx="14071518" cy="6420130"/>
          </a:xfrm>
          <a:custGeom>
            <a:avLst/>
            <a:gdLst/>
            <a:ahLst/>
            <a:cxnLst/>
            <a:rect r="r" b="b" t="t" l="l"/>
            <a:pathLst>
              <a:path h="6420130" w="14071518">
                <a:moveTo>
                  <a:pt x="0" y="0"/>
                </a:moveTo>
                <a:lnTo>
                  <a:pt x="14071518" y="0"/>
                </a:lnTo>
                <a:lnTo>
                  <a:pt x="14071518" y="6420131"/>
                </a:lnTo>
                <a:lnTo>
                  <a:pt x="0" y="6420131"/>
                </a:lnTo>
                <a:lnTo>
                  <a:pt x="0" y="0"/>
                </a:lnTo>
                <a:close/>
              </a:path>
            </a:pathLst>
          </a:custGeom>
          <a:blipFill>
            <a:blip r:embed="rId2"/>
            <a:stretch>
              <a:fillRect l="0" t="0" r="0" b="0"/>
            </a:stretch>
          </a:blipFill>
        </p:spPr>
      </p:sp>
      <p:sp>
        <p:nvSpPr>
          <p:cNvPr name="TextBox 8" id="8"/>
          <p:cNvSpPr txBox="true"/>
          <p:nvPr/>
        </p:nvSpPr>
        <p:spPr>
          <a:xfrm rot="0">
            <a:off x="1779833" y="1000125"/>
            <a:ext cx="14676118" cy="942975"/>
          </a:xfrm>
          <a:prstGeom prst="rect">
            <a:avLst/>
          </a:prstGeom>
        </p:spPr>
        <p:txBody>
          <a:bodyPr anchor="t" rtlCol="false" tIns="0" lIns="0" bIns="0" rIns="0">
            <a:spAutoFit/>
          </a:bodyPr>
          <a:lstStyle/>
          <a:p>
            <a:pPr algn="ctr">
              <a:lnSpc>
                <a:spcPts val="7200"/>
              </a:lnSpc>
            </a:pPr>
            <a:r>
              <a:rPr lang="en-US" sz="6000" b="true">
                <a:solidFill>
                  <a:srgbClr val="FFFFFF"/>
                </a:solidFill>
                <a:latin typeface="Arimo Bold"/>
                <a:ea typeface="Arimo Bold"/>
                <a:cs typeface="Arimo Bold"/>
                <a:sym typeface="Arimo Bold"/>
              </a:rPr>
              <a:t>RANDOM FOREST</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Freeform 6" id="6"/>
          <p:cNvSpPr/>
          <p:nvPr/>
        </p:nvSpPr>
        <p:spPr>
          <a:xfrm flipH="false" flipV="false" rot="0">
            <a:off x="2803054" y="1244828"/>
            <a:ext cx="13652897" cy="8823185"/>
          </a:xfrm>
          <a:custGeom>
            <a:avLst/>
            <a:gdLst/>
            <a:ahLst/>
            <a:cxnLst/>
            <a:rect r="r" b="b" t="t" l="l"/>
            <a:pathLst>
              <a:path h="8823185" w="13652897">
                <a:moveTo>
                  <a:pt x="0" y="0"/>
                </a:moveTo>
                <a:lnTo>
                  <a:pt x="13652898" y="0"/>
                </a:lnTo>
                <a:lnTo>
                  <a:pt x="13652898" y="8823185"/>
                </a:lnTo>
                <a:lnTo>
                  <a:pt x="0" y="8823185"/>
                </a:lnTo>
                <a:lnTo>
                  <a:pt x="0" y="0"/>
                </a:lnTo>
                <a:close/>
              </a:path>
            </a:pathLst>
          </a:custGeom>
          <a:blipFill>
            <a:blip r:embed="rId2"/>
            <a:stretch>
              <a:fillRect l="0" t="0" r="0" b="0"/>
            </a:stretch>
          </a:blipFill>
        </p:spPr>
      </p:sp>
      <p:sp>
        <p:nvSpPr>
          <p:cNvPr name="TextBox 7" id="7"/>
          <p:cNvSpPr txBox="true"/>
          <p:nvPr/>
        </p:nvSpPr>
        <p:spPr>
          <a:xfrm rot="0">
            <a:off x="3108727" y="180975"/>
            <a:ext cx="12070546" cy="847725"/>
          </a:xfrm>
          <a:prstGeom prst="rect">
            <a:avLst/>
          </a:prstGeom>
        </p:spPr>
        <p:txBody>
          <a:bodyPr anchor="t" rtlCol="false" tIns="0" lIns="0" bIns="0" rIns="0">
            <a:spAutoFit/>
          </a:bodyPr>
          <a:lstStyle/>
          <a:p>
            <a:pPr algn="ctr">
              <a:lnSpc>
                <a:spcPts val="6480"/>
              </a:lnSpc>
            </a:pPr>
            <a:r>
              <a:rPr lang="en-US" sz="5400" b="true">
                <a:solidFill>
                  <a:srgbClr val="FFFFFF"/>
                </a:solidFill>
                <a:latin typeface="Arimo Bold"/>
                <a:ea typeface="Arimo Bold"/>
                <a:cs typeface="Arimo Bold"/>
                <a:sym typeface="Arimo Bold"/>
              </a:rPr>
              <a:t>Random</a:t>
            </a:r>
            <a:r>
              <a:rPr lang="en-US" sz="5400" b="true">
                <a:solidFill>
                  <a:srgbClr val="FFFFFF"/>
                </a:solidFill>
                <a:latin typeface="Arimo Bold"/>
                <a:ea typeface="Arimo Bold"/>
                <a:cs typeface="Arimo Bold"/>
                <a:sym typeface="Arimo Bold"/>
              </a:rPr>
              <a:t> Forest predictions</a:t>
            </a:r>
          </a:p>
        </p:txBody>
      </p:sp>
    </p:spTree>
  </p:cSld>
  <p:clrMapOvr>
    <a:masterClrMapping/>
  </p:clrMapOvr>
</p:sld>
</file>

<file path=ppt/slides/slide2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41230" y="1604567"/>
            <a:ext cx="14676118" cy="942975"/>
          </a:xfrm>
          <a:prstGeom prst="rect">
            <a:avLst/>
          </a:prstGeom>
        </p:spPr>
        <p:txBody>
          <a:bodyPr anchor="t" rtlCol="false" tIns="0" lIns="0" bIns="0" rIns="0">
            <a:spAutoFit/>
          </a:bodyPr>
          <a:lstStyle/>
          <a:p>
            <a:pPr algn="l">
              <a:lnSpc>
                <a:spcPts val="7200"/>
              </a:lnSpc>
            </a:pPr>
            <a:r>
              <a:rPr lang="en-US" sz="6000" b="true">
                <a:solidFill>
                  <a:srgbClr val="FFFFFF"/>
                </a:solidFill>
                <a:latin typeface="Arimo Bold"/>
                <a:ea typeface="Arimo Bold"/>
                <a:cs typeface="Arimo Bold"/>
                <a:sym typeface="Arimo Bold"/>
              </a:rPr>
              <a:t>Summary </a:t>
            </a:r>
          </a:p>
        </p:txBody>
      </p:sp>
      <p:sp>
        <p:nvSpPr>
          <p:cNvPr name="TextBox 8" id="8"/>
          <p:cNvSpPr txBox="true"/>
          <p:nvPr/>
        </p:nvSpPr>
        <p:spPr>
          <a:xfrm rot="0">
            <a:off x="1805940" y="3029888"/>
            <a:ext cx="14676118" cy="5871500"/>
          </a:xfrm>
          <a:prstGeom prst="rect">
            <a:avLst/>
          </a:prstGeom>
        </p:spPr>
        <p:txBody>
          <a:bodyPr anchor="t" rtlCol="false" tIns="0" lIns="0" bIns="0" rIns="0">
            <a:spAutoFit/>
          </a:bodyPr>
          <a:lstStyle/>
          <a:p>
            <a:pPr algn="l">
              <a:lnSpc>
                <a:spcPts val="4626"/>
              </a:lnSpc>
            </a:pPr>
            <a:r>
              <a:rPr lang="en-US" sz="3570">
                <a:solidFill>
                  <a:srgbClr val="FFFFFF"/>
                </a:solidFill>
                <a:latin typeface="Times New Roman"/>
                <a:ea typeface="Times New Roman"/>
                <a:cs typeface="Times New Roman"/>
                <a:sym typeface="Times New Roman"/>
              </a:rPr>
              <a:t>Machine Learning Models:</a:t>
            </a:r>
          </a:p>
          <a:p>
            <a:pPr algn="l" marL="646081" indent="-323040" lvl="1">
              <a:lnSpc>
                <a:spcPts val="4626"/>
              </a:lnSpc>
              <a:buFont typeface="Arial"/>
              <a:buChar char="•"/>
            </a:pPr>
            <a:r>
              <a:rPr lang="en-US" sz="3570">
                <a:solidFill>
                  <a:srgbClr val="FFFFFF"/>
                </a:solidFill>
                <a:latin typeface="Times New Roman"/>
                <a:ea typeface="Times New Roman"/>
                <a:cs typeface="Times New Roman"/>
                <a:sym typeface="Times New Roman"/>
              </a:rPr>
              <a:t>Neural Networks, and Random Forest showcase the highest performance in terms of accuracy, precision, recall, and F1-score. These models effectively distinguish between tumour and no tumour images, providing reliable results.</a:t>
            </a:r>
          </a:p>
          <a:p>
            <a:pPr algn="l" marL="646081" indent="-323040" lvl="1">
              <a:lnSpc>
                <a:spcPts val="4626"/>
              </a:lnSpc>
              <a:buFont typeface="Arial"/>
              <a:buChar char="•"/>
            </a:pPr>
            <a:r>
              <a:rPr lang="en-US" sz="3570">
                <a:solidFill>
                  <a:srgbClr val="FFFFFF"/>
                </a:solidFill>
                <a:latin typeface="Times New Roman"/>
                <a:ea typeface="Times New Roman"/>
                <a:cs typeface="Times New Roman"/>
                <a:sym typeface="Times New Roman"/>
              </a:rPr>
              <a:t>SVC and kNN models also demonstrate respectable performance, maintaining a good balance between precision and recall. They achieve accuracy levels above 90%, making them viable alternatives for brain tumour detection.</a:t>
            </a:r>
          </a:p>
          <a:p>
            <a:pPr algn="l" marL="646081" indent="-323040" lvl="1">
              <a:lnSpc>
                <a:spcPts val="4626"/>
              </a:lnSpc>
              <a:buFont typeface="Arial"/>
              <a:buChar char="•"/>
            </a:pPr>
            <a:r>
              <a:rPr lang="en-US" sz="3570">
                <a:solidFill>
                  <a:srgbClr val="FFFFFF"/>
                </a:solidFill>
                <a:latin typeface="Times New Roman"/>
                <a:ea typeface="Times New Roman"/>
                <a:cs typeface="Times New Roman"/>
                <a:sym typeface="Times New Roman"/>
              </a:rPr>
              <a:t>The Random Forest model appears to be the best-performing mode</a:t>
            </a:r>
          </a:p>
        </p:txBody>
      </p:sp>
    </p:spTree>
  </p:cSld>
  <p:clrMapOvr>
    <a:masterClrMapping/>
  </p:clrMapOvr>
</p:sld>
</file>

<file path=ppt/slides/slide25.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0" y="1844301"/>
            <a:ext cx="14676118" cy="942975"/>
          </a:xfrm>
          <a:prstGeom prst="rect">
            <a:avLst/>
          </a:prstGeom>
        </p:spPr>
        <p:txBody>
          <a:bodyPr anchor="t" rtlCol="false" tIns="0" lIns="0" bIns="0" rIns="0">
            <a:spAutoFit/>
          </a:bodyPr>
          <a:lstStyle/>
          <a:p>
            <a:pPr algn="l">
              <a:lnSpc>
                <a:spcPts val="7200"/>
              </a:lnSpc>
            </a:pPr>
            <a:r>
              <a:rPr lang="en-US" sz="6000" b="true">
                <a:solidFill>
                  <a:srgbClr val="FFFFFF"/>
                </a:solidFill>
                <a:latin typeface="Arimo Bold"/>
                <a:ea typeface="Arimo Bold"/>
                <a:cs typeface="Arimo Bold"/>
                <a:sym typeface="Arimo Bold"/>
              </a:rPr>
              <a:t>References </a:t>
            </a:r>
          </a:p>
        </p:txBody>
      </p:sp>
      <p:sp>
        <p:nvSpPr>
          <p:cNvPr name="TextBox 8" id="8"/>
          <p:cNvSpPr txBox="true"/>
          <p:nvPr/>
        </p:nvSpPr>
        <p:spPr>
          <a:xfrm rot="0">
            <a:off x="1805940" y="3391359"/>
            <a:ext cx="14676118" cy="5225186"/>
          </a:xfrm>
          <a:prstGeom prst="rect">
            <a:avLst/>
          </a:prstGeom>
        </p:spPr>
        <p:txBody>
          <a:bodyPr anchor="t" rtlCol="false" tIns="0" lIns="0" bIns="0" rIns="0">
            <a:spAutoFit/>
          </a:bodyPr>
          <a:lstStyle/>
          <a:p>
            <a:pPr algn="l" marL="646081" indent="-323040" lvl="1">
              <a:lnSpc>
                <a:spcPts val="5140"/>
              </a:lnSpc>
              <a:buFont typeface="Arial"/>
              <a:buChar char="•"/>
            </a:pPr>
            <a:r>
              <a:rPr lang="en-US" sz="3570">
                <a:solidFill>
                  <a:srgbClr val="FFFFFF"/>
                </a:solidFill>
                <a:latin typeface="Times New Roman"/>
                <a:ea typeface="Times New Roman"/>
                <a:cs typeface="Times New Roman"/>
                <a:sym typeface="Times New Roman"/>
              </a:rPr>
              <a:t>https://bmcmedinformdecismak.biomedcentral.com/articles/10.1186/s12911-023-02114-6#availability-of-data-and-materials</a:t>
            </a:r>
          </a:p>
          <a:p>
            <a:pPr algn="l" marL="646081" indent="-323040" lvl="1">
              <a:lnSpc>
                <a:spcPts val="5140"/>
              </a:lnSpc>
              <a:buFont typeface="Arial"/>
              <a:buChar char="•"/>
            </a:pPr>
            <a:r>
              <a:rPr lang="en-US" sz="3570">
                <a:solidFill>
                  <a:srgbClr val="FFFFFF"/>
                </a:solidFill>
                <a:latin typeface="Times New Roman"/>
                <a:ea typeface="Times New Roman"/>
                <a:cs typeface="Times New Roman"/>
                <a:sym typeface="Times New Roman"/>
              </a:rPr>
              <a:t>https://www.datacamp.com/tutorial/complete-guide-data-augmentation </a:t>
            </a:r>
          </a:p>
          <a:p>
            <a:pPr algn="l" marL="646081" indent="-323040" lvl="1">
              <a:lnSpc>
                <a:spcPts val="5140"/>
              </a:lnSpc>
              <a:buFont typeface="Arial"/>
              <a:buChar char="•"/>
            </a:pPr>
            <a:r>
              <a:rPr lang="en-US" sz="3570">
                <a:solidFill>
                  <a:srgbClr val="FFFFFF"/>
                </a:solidFill>
                <a:latin typeface="Times New Roman"/>
                <a:ea typeface="Times New Roman"/>
                <a:cs typeface="Times New Roman"/>
                <a:sym typeface="Times New Roman"/>
              </a:rPr>
              <a:t>https://link.springer.com/article/10.1007/s10044-017-0597-8#Sec2 </a:t>
            </a:r>
          </a:p>
          <a:p>
            <a:pPr algn="l" marL="646081" indent="-323040" lvl="1">
              <a:lnSpc>
                <a:spcPts val="5140"/>
              </a:lnSpc>
              <a:buFont typeface="Arial"/>
              <a:buChar char="•"/>
            </a:pPr>
            <a:r>
              <a:rPr lang="en-US" sz="3570">
                <a:solidFill>
                  <a:srgbClr val="FFFFFF"/>
                </a:solidFill>
                <a:latin typeface="Times New Roman"/>
                <a:ea typeface="Times New Roman"/>
                <a:cs typeface="Times New Roman"/>
                <a:sym typeface="Times New Roman"/>
              </a:rPr>
              <a:t>https://www.academia.edu/36404652/Brain_Tumor_Detection_using_MRI_A_Review_of_Literature </a:t>
            </a:r>
          </a:p>
          <a:p>
            <a:pPr algn="l" marL="646081" indent="-323040" lvl="1">
              <a:lnSpc>
                <a:spcPts val="5140"/>
              </a:lnSpc>
              <a:buFont typeface="Arial"/>
              <a:buChar char="•"/>
            </a:pPr>
            <a:r>
              <a:rPr lang="en-US" sz="3570">
                <a:solidFill>
                  <a:srgbClr val="FFFFFF"/>
                </a:solidFill>
                <a:latin typeface="Times New Roman"/>
                <a:ea typeface="Times New Roman"/>
                <a:cs typeface="Times New Roman"/>
                <a:sym typeface="Times New Roman"/>
              </a:rPr>
              <a:t>https://www.kaggle.com/code/adilababayeva13/brain-tumor-detection-project/edit </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a:off x="1538488" y="6082505"/>
            <a:ext cx="14660007" cy="19050"/>
          </a:xfrm>
          <a:prstGeom prst="line">
            <a:avLst/>
          </a:prstGeom>
          <a:ln cap="rnd" w="9525">
            <a:solidFill>
              <a:srgbClr val="FFFFFF"/>
            </a:solidFill>
            <a:prstDash val="solid"/>
            <a:headEnd type="none" len="sm" w="sm"/>
            <a:tailEnd type="none" len="sm" w="sm"/>
          </a:ln>
        </p:spPr>
      </p:sp>
      <p:grpSp>
        <p:nvGrpSpPr>
          <p:cNvPr name="Group 7" id="7"/>
          <p:cNvGrpSpPr/>
          <p:nvPr/>
        </p:nvGrpSpPr>
        <p:grpSpPr>
          <a:xfrm rot="0">
            <a:off x="7977462" y="0"/>
            <a:ext cx="10310538" cy="10287000"/>
            <a:chOff x="0" y="0"/>
            <a:chExt cx="13747384" cy="13716000"/>
          </a:xfrm>
        </p:grpSpPr>
        <p:sp>
          <p:nvSpPr>
            <p:cNvPr name="Freeform 8" id="8"/>
            <p:cNvSpPr/>
            <p:nvPr/>
          </p:nvSpPr>
          <p:spPr>
            <a:xfrm flipH="false" flipV="false" rot="0">
              <a:off x="0" y="0"/>
              <a:ext cx="13747369" cy="13716000"/>
            </a:xfrm>
            <a:custGeom>
              <a:avLst/>
              <a:gdLst/>
              <a:ahLst/>
              <a:cxnLst/>
              <a:rect r="r" b="b" t="t" l="l"/>
              <a:pathLst>
                <a:path h="13716000" w="13747369">
                  <a:moveTo>
                    <a:pt x="12021185" y="0"/>
                  </a:moveTo>
                  <a:lnTo>
                    <a:pt x="13747369" y="0"/>
                  </a:lnTo>
                  <a:lnTo>
                    <a:pt x="13747369" y="13716000"/>
                  </a:lnTo>
                  <a:lnTo>
                    <a:pt x="0" y="13716000"/>
                  </a:lnTo>
                  <a:lnTo>
                    <a:pt x="12021185" y="0"/>
                  </a:lnTo>
                  <a:close/>
                </a:path>
              </a:pathLst>
            </a:custGeom>
            <a:solidFill>
              <a:srgbClr val="181C30"/>
            </a:solidFill>
          </p:spPr>
        </p:sp>
      </p:grpSp>
      <p:sp>
        <p:nvSpPr>
          <p:cNvPr name="AutoShape 9" id="9"/>
          <p:cNvSpPr/>
          <p:nvPr/>
        </p:nvSpPr>
        <p:spPr>
          <a:xfrm>
            <a:off x="1538481" y="2607394"/>
            <a:ext cx="14752864" cy="19050"/>
          </a:xfrm>
          <a:prstGeom prst="line">
            <a:avLst/>
          </a:prstGeom>
          <a:ln cap="rnd" w="9525">
            <a:solidFill>
              <a:srgbClr val="FFFFFF"/>
            </a:solidFill>
            <a:prstDash val="solid"/>
            <a:headEnd type="none" len="sm" w="sm"/>
            <a:tailEnd type="none" len="sm" w="sm"/>
          </a:ln>
        </p:spPr>
      </p:sp>
      <p:grpSp>
        <p:nvGrpSpPr>
          <p:cNvPr name="Group 10" id="10"/>
          <p:cNvGrpSpPr/>
          <p:nvPr/>
        </p:nvGrpSpPr>
        <p:grpSpPr>
          <a:xfrm rot="0">
            <a:off x="4633460" y="0"/>
            <a:ext cx="12359890" cy="10287000"/>
            <a:chOff x="0" y="0"/>
            <a:chExt cx="16479854" cy="13716000"/>
          </a:xfrm>
        </p:grpSpPr>
        <p:sp>
          <p:nvSpPr>
            <p:cNvPr name="Freeform 11" id="11"/>
            <p:cNvSpPr/>
            <p:nvPr/>
          </p:nvSpPr>
          <p:spPr>
            <a:xfrm flipH="false" flipV="false" rot="0">
              <a:off x="0" y="0"/>
              <a:ext cx="16479901" cy="13716000"/>
            </a:xfrm>
            <a:custGeom>
              <a:avLst/>
              <a:gdLst/>
              <a:ahLst/>
              <a:cxnLst/>
              <a:rect r="r" b="b" t="t" l="l"/>
              <a:pathLst>
                <a:path h="13716000" w="16479901">
                  <a:moveTo>
                    <a:pt x="12021185" y="0"/>
                  </a:moveTo>
                  <a:lnTo>
                    <a:pt x="16479901" y="0"/>
                  </a:lnTo>
                  <a:lnTo>
                    <a:pt x="4458716" y="13716000"/>
                  </a:lnTo>
                  <a:lnTo>
                    <a:pt x="0" y="13716000"/>
                  </a:lnTo>
                  <a:close/>
                </a:path>
              </a:pathLst>
            </a:custGeom>
            <a:solidFill>
              <a:srgbClr val="181C30"/>
            </a:solidFill>
          </p:spPr>
        </p:sp>
      </p:grpSp>
      <p:sp>
        <p:nvSpPr>
          <p:cNvPr name="TextBox 12" id="12"/>
          <p:cNvSpPr txBox="true"/>
          <p:nvPr/>
        </p:nvSpPr>
        <p:spPr>
          <a:xfrm rot="0">
            <a:off x="1538481" y="3068977"/>
            <a:ext cx="5391746" cy="2763613"/>
          </a:xfrm>
          <a:prstGeom prst="rect">
            <a:avLst/>
          </a:prstGeom>
        </p:spPr>
        <p:txBody>
          <a:bodyPr anchor="t" rtlCol="false" tIns="0" lIns="0" bIns="0" rIns="0">
            <a:spAutoFit/>
          </a:bodyPr>
          <a:lstStyle/>
          <a:p>
            <a:pPr algn="l">
              <a:lnSpc>
                <a:spcPts val="7392"/>
              </a:lnSpc>
            </a:pPr>
            <a:r>
              <a:rPr lang="en-US" sz="5357" spc="332">
                <a:solidFill>
                  <a:srgbClr val="FFFFFF"/>
                </a:solidFill>
                <a:latin typeface="League Spartan"/>
                <a:ea typeface="League Spartan"/>
                <a:cs typeface="League Spartan"/>
                <a:sym typeface="League Spartan"/>
              </a:rPr>
              <a:t>THANK</a:t>
            </a:r>
          </a:p>
          <a:p>
            <a:pPr algn="l">
              <a:lnSpc>
                <a:spcPts val="7392"/>
              </a:lnSpc>
            </a:pPr>
          </a:p>
          <a:p>
            <a:pPr algn="l">
              <a:lnSpc>
                <a:spcPts val="7392"/>
              </a:lnSpc>
            </a:pPr>
            <a:r>
              <a:rPr lang="en-US" sz="5357" spc="334">
                <a:solidFill>
                  <a:srgbClr val="FFFFFF"/>
                </a:solidFill>
                <a:latin typeface="League Spartan"/>
                <a:ea typeface="League Spartan"/>
                <a:cs typeface="League Spartan"/>
                <a:sym typeface="League Spartan"/>
              </a:rPr>
              <a:t>YOU</a:t>
            </a:r>
          </a:p>
        </p:txBody>
      </p:sp>
      <p:sp>
        <p:nvSpPr>
          <p:cNvPr name="Freeform 13" id="13" descr="A purple and white background with lines and dots  Description automatically generated"/>
          <p:cNvSpPr/>
          <p:nvPr/>
        </p:nvSpPr>
        <p:spPr>
          <a:xfrm flipH="false" flipV="false" rot="0">
            <a:off x="7977462" y="15"/>
            <a:ext cx="10310538" cy="10286985"/>
          </a:xfrm>
          <a:custGeom>
            <a:avLst/>
            <a:gdLst/>
            <a:ahLst/>
            <a:cxnLst/>
            <a:rect r="r" b="b" t="t" l="l"/>
            <a:pathLst>
              <a:path h="10286985" w="10310538">
                <a:moveTo>
                  <a:pt x="0" y="0"/>
                </a:moveTo>
                <a:lnTo>
                  <a:pt x="10310538" y="0"/>
                </a:lnTo>
                <a:lnTo>
                  <a:pt x="10310538" y="10286985"/>
                </a:lnTo>
                <a:lnTo>
                  <a:pt x="0" y="10286985"/>
                </a:lnTo>
                <a:lnTo>
                  <a:pt x="0" y="0"/>
                </a:lnTo>
                <a:close/>
              </a:path>
            </a:pathLst>
          </a:custGeom>
          <a:blipFill>
            <a:blip r:embed="rId2"/>
            <a:stretch>
              <a:fillRect l="0" t="-228" r="0" b="0"/>
            </a:stretch>
          </a:blipFill>
        </p:spPr>
      </p:sp>
      <p:sp>
        <p:nvSpPr>
          <p:cNvPr name="TextBox 14" id="14"/>
          <p:cNvSpPr txBox="true"/>
          <p:nvPr/>
        </p:nvSpPr>
        <p:spPr>
          <a:xfrm rot="0">
            <a:off x="0" y="9666730"/>
            <a:ext cx="3664100" cy="476250"/>
          </a:xfrm>
          <a:prstGeom prst="rect">
            <a:avLst/>
          </a:prstGeom>
        </p:spPr>
        <p:txBody>
          <a:bodyPr anchor="t" rtlCol="false" tIns="0" lIns="0" bIns="0" rIns="0">
            <a:spAutoFit/>
          </a:bodyPr>
          <a:lstStyle/>
          <a:p>
            <a:pPr algn="ctr">
              <a:lnSpc>
                <a:spcPts val="3600"/>
              </a:lnSpc>
              <a:spcBef>
                <a:spcPct val="0"/>
              </a:spcBef>
            </a:pPr>
            <a:r>
              <a:rPr lang="en-US" b="true" sz="3000">
                <a:solidFill>
                  <a:srgbClr val="FFFFFF"/>
                </a:solidFill>
                <a:latin typeface="Arimo Bold"/>
                <a:ea typeface="Arimo Bold"/>
                <a:cs typeface="Arimo Bold"/>
                <a:sym typeface="Arimo Bold"/>
                <a:hlinkClick r:id="rId3" tooltip="https://github.com/SUHAASSHETTY/AI-Driven-Algorithms-for-Brain-Tumor-Detection-and-Classification.git"/>
              </a:rPr>
              <a:t>GitHub Repository</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0" y="1844301"/>
            <a:ext cx="14676118" cy="942975"/>
          </a:xfrm>
          <a:prstGeom prst="rect">
            <a:avLst/>
          </a:prstGeom>
        </p:spPr>
        <p:txBody>
          <a:bodyPr anchor="t" rtlCol="false" tIns="0" lIns="0" bIns="0" rIns="0">
            <a:spAutoFit/>
          </a:bodyPr>
          <a:lstStyle/>
          <a:p>
            <a:pPr algn="ctr">
              <a:lnSpc>
                <a:spcPts val="7200"/>
              </a:lnSpc>
            </a:pPr>
            <a:r>
              <a:rPr lang="en-US" sz="6000" b="true">
                <a:solidFill>
                  <a:srgbClr val="FFFFFF"/>
                </a:solidFill>
                <a:latin typeface="Arimo Bold"/>
                <a:ea typeface="Arimo Bold"/>
                <a:cs typeface="Arimo Bold"/>
                <a:sym typeface="Arimo Bold"/>
              </a:rPr>
              <a:t>GROUP MEMBERS</a:t>
            </a:r>
          </a:p>
        </p:txBody>
      </p:sp>
      <p:sp>
        <p:nvSpPr>
          <p:cNvPr name="TextBox 8" id="8"/>
          <p:cNvSpPr txBox="true"/>
          <p:nvPr/>
        </p:nvSpPr>
        <p:spPr>
          <a:xfrm rot="0">
            <a:off x="1805940" y="3362784"/>
            <a:ext cx="14676118" cy="3027808"/>
          </a:xfrm>
          <a:prstGeom prst="rect">
            <a:avLst/>
          </a:prstGeom>
        </p:spPr>
        <p:txBody>
          <a:bodyPr anchor="t" rtlCol="false" tIns="0" lIns="0" bIns="0" rIns="0">
            <a:spAutoFit/>
          </a:bodyPr>
          <a:lstStyle/>
          <a:p>
            <a:pPr algn="l" marL="885184" indent="-442592" lvl="1">
              <a:lnSpc>
                <a:spcPts val="5903"/>
              </a:lnSpc>
              <a:buAutoNum type="arabicPeriod" startAt="1"/>
            </a:pPr>
            <a:r>
              <a:rPr lang="en-US" sz="4099" spc="848">
                <a:solidFill>
                  <a:srgbClr val="FFFFFF"/>
                </a:solidFill>
                <a:latin typeface="Times New Roman"/>
                <a:ea typeface="Times New Roman"/>
                <a:cs typeface="Times New Roman"/>
                <a:sym typeface="Times New Roman"/>
              </a:rPr>
              <a:t>RAGHU VAMSI                22BDS014</a:t>
            </a:r>
          </a:p>
          <a:p>
            <a:pPr algn="l" marL="885184" indent="-442592" lvl="1">
              <a:lnSpc>
                <a:spcPts val="5903"/>
              </a:lnSpc>
              <a:buAutoNum type="arabicPeriod" startAt="1"/>
            </a:pPr>
            <a:r>
              <a:rPr lang="en-US" sz="4099" spc="848">
                <a:solidFill>
                  <a:srgbClr val="FFFFFF"/>
                </a:solidFill>
                <a:latin typeface="Times New Roman"/>
                <a:ea typeface="Times New Roman"/>
                <a:cs typeface="Times New Roman"/>
                <a:sym typeface="Times New Roman"/>
              </a:rPr>
              <a:t>SATHVIK REDDY             22BDS020</a:t>
            </a:r>
          </a:p>
          <a:p>
            <a:pPr algn="l" marL="885184" indent="-442592" lvl="1">
              <a:lnSpc>
                <a:spcPts val="5903"/>
              </a:lnSpc>
              <a:buAutoNum type="arabicPeriod" startAt="1"/>
            </a:pPr>
            <a:r>
              <a:rPr lang="en-US" sz="4099" spc="848">
                <a:solidFill>
                  <a:srgbClr val="FFFFFF"/>
                </a:solidFill>
                <a:latin typeface="Times New Roman"/>
                <a:ea typeface="Times New Roman"/>
                <a:cs typeface="Times New Roman"/>
                <a:sym typeface="Times New Roman"/>
              </a:rPr>
              <a:t>RAJ KUMAR                    22BDS055 </a:t>
            </a:r>
          </a:p>
          <a:p>
            <a:pPr algn="l" marL="885184" indent="-442592" lvl="1">
              <a:lnSpc>
                <a:spcPts val="5903"/>
              </a:lnSpc>
              <a:buAutoNum type="arabicPeriod" startAt="1"/>
            </a:pPr>
            <a:r>
              <a:rPr lang="en-US" sz="4099" spc="848">
                <a:solidFill>
                  <a:srgbClr val="FFFFFF"/>
                </a:solidFill>
                <a:latin typeface="Times New Roman"/>
                <a:ea typeface="Times New Roman"/>
                <a:cs typeface="Times New Roman"/>
                <a:sym typeface="Times New Roman"/>
              </a:rPr>
              <a:t>SUHAAS                          22BDS056</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0" y="1844301"/>
            <a:ext cx="14676118" cy="942975"/>
          </a:xfrm>
          <a:prstGeom prst="rect">
            <a:avLst/>
          </a:prstGeom>
        </p:spPr>
        <p:txBody>
          <a:bodyPr anchor="t" rtlCol="false" tIns="0" lIns="0" bIns="0" rIns="0">
            <a:spAutoFit/>
          </a:bodyPr>
          <a:lstStyle/>
          <a:p>
            <a:pPr algn="l">
              <a:lnSpc>
                <a:spcPts val="7200"/>
              </a:lnSpc>
            </a:pPr>
            <a:r>
              <a:rPr lang="en-US" sz="6000" b="true">
                <a:solidFill>
                  <a:srgbClr val="FFFFFF"/>
                </a:solidFill>
                <a:latin typeface="Arimo Bold"/>
                <a:ea typeface="Arimo Bold"/>
                <a:cs typeface="Arimo Bold"/>
                <a:sym typeface="Arimo Bold"/>
              </a:rPr>
              <a:t>CONTENT</a:t>
            </a:r>
          </a:p>
        </p:txBody>
      </p:sp>
      <p:sp>
        <p:nvSpPr>
          <p:cNvPr name="TextBox 8" id="8"/>
          <p:cNvSpPr txBox="true"/>
          <p:nvPr/>
        </p:nvSpPr>
        <p:spPr>
          <a:xfrm rot="0">
            <a:off x="1805940" y="3362784"/>
            <a:ext cx="14676118" cy="4513708"/>
          </a:xfrm>
          <a:prstGeom prst="rect">
            <a:avLst/>
          </a:prstGeom>
        </p:spPr>
        <p:txBody>
          <a:bodyPr anchor="t" rtlCol="false" tIns="0" lIns="0" bIns="0" rIns="0">
            <a:spAutoFit/>
          </a:bodyPr>
          <a:lstStyle/>
          <a:p>
            <a:pPr algn="l" marL="741993" indent="-370996" lvl="1">
              <a:lnSpc>
                <a:spcPts val="5903"/>
              </a:lnSpc>
              <a:buFont typeface="Arial"/>
              <a:buChar char="•"/>
            </a:pPr>
            <a:r>
              <a:rPr lang="en-US" sz="4099">
                <a:solidFill>
                  <a:srgbClr val="FFFFFF"/>
                </a:solidFill>
                <a:latin typeface="Times New Roman"/>
                <a:ea typeface="Times New Roman"/>
                <a:cs typeface="Times New Roman"/>
                <a:sym typeface="Times New Roman"/>
              </a:rPr>
              <a:t>Motivation</a:t>
            </a:r>
          </a:p>
          <a:p>
            <a:pPr algn="l" marL="741993" indent="-370996" lvl="1">
              <a:lnSpc>
                <a:spcPts val="5903"/>
              </a:lnSpc>
              <a:buFont typeface="Arial"/>
              <a:buChar char="•"/>
            </a:pPr>
            <a:r>
              <a:rPr lang="en-US" sz="4099">
                <a:solidFill>
                  <a:srgbClr val="FFFFFF"/>
                </a:solidFill>
                <a:latin typeface="Times New Roman"/>
                <a:ea typeface="Times New Roman"/>
                <a:cs typeface="Times New Roman"/>
                <a:sym typeface="Times New Roman"/>
              </a:rPr>
              <a:t>Introduction</a:t>
            </a:r>
          </a:p>
          <a:p>
            <a:pPr algn="l" marL="741993" indent="-370996" lvl="1">
              <a:lnSpc>
                <a:spcPts val="5903"/>
              </a:lnSpc>
              <a:buFont typeface="Arial"/>
              <a:buChar char="•"/>
            </a:pPr>
            <a:r>
              <a:rPr lang="en-US" sz="4099">
                <a:solidFill>
                  <a:srgbClr val="FFFFFF"/>
                </a:solidFill>
                <a:latin typeface="Times New Roman"/>
                <a:ea typeface="Times New Roman"/>
                <a:cs typeface="Times New Roman"/>
                <a:sym typeface="Times New Roman"/>
              </a:rPr>
              <a:t>Proposed Methodology</a:t>
            </a:r>
          </a:p>
          <a:p>
            <a:pPr algn="l" marL="741993" indent="-370996" lvl="1">
              <a:lnSpc>
                <a:spcPts val="5903"/>
              </a:lnSpc>
              <a:buFont typeface="Arial"/>
              <a:buChar char="•"/>
            </a:pPr>
            <a:r>
              <a:rPr lang="en-US" sz="4099">
                <a:solidFill>
                  <a:srgbClr val="FFFFFF"/>
                </a:solidFill>
                <a:latin typeface="Times New Roman"/>
                <a:ea typeface="Times New Roman"/>
                <a:cs typeface="Times New Roman"/>
                <a:sym typeface="Times New Roman"/>
              </a:rPr>
              <a:t>Results</a:t>
            </a:r>
          </a:p>
          <a:p>
            <a:pPr algn="l" marL="741993" indent="-370996" lvl="1">
              <a:lnSpc>
                <a:spcPts val="5903"/>
              </a:lnSpc>
              <a:buFont typeface="Arial"/>
              <a:buChar char="•"/>
            </a:pPr>
            <a:r>
              <a:rPr lang="en-US" sz="4099">
                <a:solidFill>
                  <a:srgbClr val="FFFFFF"/>
                </a:solidFill>
                <a:latin typeface="Times New Roman"/>
                <a:ea typeface="Times New Roman"/>
                <a:cs typeface="Times New Roman"/>
                <a:sym typeface="Times New Roman"/>
              </a:rPr>
              <a:t>Conclusion</a:t>
            </a:r>
          </a:p>
          <a:p>
            <a:pPr algn="l" marL="741993" indent="-370996" lvl="1">
              <a:lnSpc>
                <a:spcPts val="5903"/>
              </a:lnSpc>
              <a:buFont typeface="Arial"/>
              <a:buChar char="•"/>
            </a:pPr>
            <a:r>
              <a:rPr lang="en-US" sz="4099">
                <a:solidFill>
                  <a:srgbClr val="FFFFFF"/>
                </a:solidFill>
                <a:latin typeface="Times New Roman"/>
                <a:ea typeface="Times New Roman"/>
                <a:cs typeface="Times New Roman"/>
                <a:sym typeface="Times New Roman"/>
              </a:rPr>
              <a:t>References</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805941" y="1371092"/>
            <a:ext cx="14676118" cy="942975"/>
          </a:xfrm>
          <a:prstGeom prst="rect">
            <a:avLst/>
          </a:prstGeom>
        </p:spPr>
        <p:txBody>
          <a:bodyPr anchor="t" rtlCol="false" tIns="0" lIns="0" bIns="0" rIns="0">
            <a:spAutoFit/>
          </a:bodyPr>
          <a:lstStyle/>
          <a:p>
            <a:pPr algn="ctr">
              <a:lnSpc>
                <a:spcPts val="7200"/>
              </a:lnSpc>
            </a:pPr>
            <a:r>
              <a:rPr lang="en-US" sz="6000" b="true">
                <a:solidFill>
                  <a:srgbClr val="FFFFFF"/>
                </a:solidFill>
                <a:latin typeface="Arimo Bold"/>
                <a:ea typeface="Arimo Bold"/>
                <a:cs typeface="Arimo Bold"/>
                <a:sym typeface="Arimo Bold"/>
              </a:rPr>
              <a:t>Motivation</a:t>
            </a:r>
          </a:p>
        </p:txBody>
      </p:sp>
      <p:sp>
        <p:nvSpPr>
          <p:cNvPr name="TextBox 8" id="8"/>
          <p:cNvSpPr txBox="true"/>
          <p:nvPr/>
        </p:nvSpPr>
        <p:spPr>
          <a:xfrm rot="0">
            <a:off x="1641345" y="2641158"/>
            <a:ext cx="14676118" cy="6616129"/>
          </a:xfrm>
          <a:prstGeom prst="rect">
            <a:avLst/>
          </a:prstGeom>
        </p:spPr>
        <p:txBody>
          <a:bodyPr anchor="t" rtlCol="false" tIns="0" lIns="0" bIns="0" rIns="0">
            <a:spAutoFit/>
          </a:bodyPr>
          <a:lstStyle/>
          <a:p>
            <a:pPr algn="l" marL="646982" indent="-323491" lvl="1">
              <a:lnSpc>
                <a:spcPts val="5219"/>
              </a:lnSpc>
              <a:buFont typeface="Arial"/>
              <a:buChar char="•"/>
            </a:pPr>
            <a:r>
              <a:rPr lang="en-US" sz="3574">
                <a:solidFill>
                  <a:srgbClr val="FFFFFF"/>
                </a:solidFill>
                <a:latin typeface="Times New Roman"/>
                <a:ea typeface="Times New Roman"/>
                <a:cs typeface="Times New Roman"/>
                <a:sym typeface="Times New Roman"/>
              </a:rPr>
              <a:t>Brain tumors, a perilous form of cancer, affect individuals across all age groups.</a:t>
            </a:r>
          </a:p>
          <a:p>
            <a:pPr algn="l" marL="646982" indent="-323491" lvl="1">
              <a:lnSpc>
                <a:spcPts val="5219"/>
              </a:lnSpc>
              <a:buFont typeface="Arial"/>
              <a:buChar char="•"/>
            </a:pPr>
            <a:r>
              <a:rPr lang="en-US" sz="3574">
                <a:solidFill>
                  <a:srgbClr val="FFFFFF"/>
                </a:solidFill>
                <a:latin typeface="Times New Roman"/>
                <a:ea typeface="Times New Roman"/>
                <a:cs typeface="Times New Roman"/>
                <a:sym typeface="Times New Roman"/>
              </a:rPr>
              <a:t>Early detection is vital for better patient outcomes, but traditional methods like eye analysis of MRI data have inherent limitations.</a:t>
            </a:r>
          </a:p>
          <a:p>
            <a:pPr algn="l" marL="646982" indent="-323491" lvl="1">
              <a:lnSpc>
                <a:spcPts val="5219"/>
              </a:lnSpc>
              <a:buFont typeface="Arial"/>
              <a:buChar char="•"/>
            </a:pPr>
            <a:r>
              <a:rPr lang="en-US" sz="3574">
                <a:solidFill>
                  <a:srgbClr val="FFFFFF"/>
                </a:solidFill>
                <a:latin typeface="Times New Roman"/>
                <a:ea typeface="Times New Roman"/>
                <a:cs typeface="Times New Roman"/>
                <a:sym typeface="Times New Roman"/>
              </a:rPr>
              <a:t>The alarming 300% increase in brain tumor-related deaths over the past 30 years underscores the urgent need for timely identification.</a:t>
            </a:r>
          </a:p>
          <a:p>
            <a:pPr algn="l" marL="646982" indent="-323491" lvl="1">
              <a:lnSpc>
                <a:spcPts val="5219"/>
              </a:lnSpc>
              <a:buFont typeface="Arial"/>
              <a:buChar char="•"/>
            </a:pPr>
            <a:r>
              <a:rPr lang="en-US" sz="3574">
                <a:solidFill>
                  <a:srgbClr val="FFFFFF"/>
                </a:solidFill>
                <a:latin typeface="Times New Roman"/>
                <a:ea typeface="Times New Roman"/>
                <a:cs typeface="Times New Roman"/>
                <a:sym typeface="Times New Roman"/>
              </a:rPr>
              <a:t>Untreated brain tumors can lead to fatal consequences, emphasizing the critical importance of accurate and non-invasive diagnostic methods.</a:t>
            </a:r>
          </a:p>
          <a:p>
            <a:pPr algn="l" marL="646982" indent="-323491" lvl="1">
              <a:lnSpc>
                <a:spcPts val="5219"/>
              </a:lnSpc>
              <a:buFont typeface="Arial"/>
              <a:buChar char="•"/>
            </a:pPr>
            <a:r>
              <a:rPr lang="en-US" sz="3574">
                <a:solidFill>
                  <a:srgbClr val="FFFFFF"/>
                </a:solidFill>
                <a:latin typeface="Times New Roman"/>
                <a:ea typeface="Times New Roman"/>
                <a:cs typeface="Times New Roman"/>
                <a:sym typeface="Times New Roman"/>
              </a:rPr>
              <a:t>Magnetic Resonance Imaging (MRI) stands out as the most effective tool for diagnosing brain cancers.</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779833" y="1147367"/>
            <a:ext cx="14676118" cy="942975"/>
          </a:xfrm>
          <a:prstGeom prst="rect">
            <a:avLst/>
          </a:prstGeom>
        </p:spPr>
        <p:txBody>
          <a:bodyPr anchor="t" rtlCol="false" tIns="0" lIns="0" bIns="0" rIns="0">
            <a:spAutoFit/>
          </a:bodyPr>
          <a:lstStyle/>
          <a:p>
            <a:pPr algn="ctr">
              <a:lnSpc>
                <a:spcPts val="7200"/>
              </a:lnSpc>
            </a:pPr>
            <a:r>
              <a:rPr lang="en-US" sz="6000" b="true">
                <a:solidFill>
                  <a:srgbClr val="FFFFFF"/>
                </a:solidFill>
                <a:latin typeface="Arimo Bold"/>
                <a:ea typeface="Arimo Bold"/>
                <a:cs typeface="Arimo Bold"/>
                <a:sym typeface="Arimo Bold"/>
              </a:rPr>
              <a:t>Introduction</a:t>
            </a:r>
          </a:p>
        </p:txBody>
      </p:sp>
      <p:sp>
        <p:nvSpPr>
          <p:cNvPr name="TextBox 8" id="8"/>
          <p:cNvSpPr txBox="true"/>
          <p:nvPr/>
        </p:nvSpPr>
        <p:spPr>
          <a:xfrm rot="0">
            <a:off x="1779833" y="2411875"/>
            <a:ext cx="14676118" cy="6329172"/>
          </a:xfrm>
          <a:prstGeom prst="rect">
            <a:avLst/>
          </a:prstGeom>
        </p:spPr>
        <p:txBody>
          <a:bodyPr anchor="t" rtlCol="false" tIns="0" lIns="0" bIns="0" rIns="0">
            <a:spAutoFit/>
          </a:bodyPr>
          <a:lstStyle/>
          <a:p>
            <a:pPr algn="l" marL="646081" indent="-323040" lvl="1">
              <a:lnSpc>
                <a:spcPts val="4998"/>
              </a:lnSpc>
              <a:buFont typeface="Arial"/>
              <a:buChar char="•"/>
            </a:pPr>
            <a:r>
              <a:rPr lang="en-US" sz="3570">
                <a:solidFill>
                  <a:srgbClr val="FFFFFF"/>
                </a:solidFill>
                <a:latin typeface="Times New Roman"/>
                <a:ea typeface="Times New Roman"/>
                <a:cs typeface="Times New Roman"/>
                <a:sym typeface="Times New Roman"/>
              </a:rPr>
              <a:t>Data Types: It features MRI scans with annotations for tumor presence and type, supporting both binary and multi-class classification tasks.</a:t>
            </a:r>
          </a:p>
          <a:p>
            <a:pPr algn="l">
              <a:lnSpc>
                <a:spcPts val="4998"/>
              </a:lnSpc>
            </a:pPr>
          </a:p>
          <a:p>
            <a:pPr algn="l" marL="646081" indent="-323040" lvl="1">
              <a:lnSpc>
                <a:spcPts val="4998"/>
              </a:lnSpc>
              <a:buFont typeface="Arial"/>
              <a:buChar char="•"/>
            </a:pPr>
            <a:r>
              <a:rPr lang="en-US" sz="3570">
                <a:solidFill>
                  <a:srgbClr val="FFFFFF"/>
                </a:solidFill>
                <a:latin typeface="Times New Roman"/>
                <a:ea typeface="Times New Roman"/>
                <a:cs typeface="Times New Roman"/>
                <a:sym typeface="Times New Roman"/>
              </a:rPr>
              <a:t>Objective: Designed for training machine learning models to assist in automated brain tumor detection, the dataset helps improve diagnostic accuracy in healthcare.</a:t>
            </a:r>
          </a:p>
          <a:p>
            <a:pPr algn="l">
              <a:lnSpc>
                <a:spcPts val="4998"/>
              </a:lnSpc>
            </a:pPr>
          </a:p>
          <a:p>
            <a:pPr algn="l" marL="646081" indent="-323040" lvl="1">
              <a:lnSpc>
                <a:spcPts val="4998"/>
              </a:lnSpc>
              <a:buFont typeface="Arial"/>
              <a:buChar char="•"/>
            </a:pPr>
            <a:r>
              <a:rPr lang="en-US" sz="3570">
                <a:solidFill>
                  <a:srgbClr val="FFFFFF"/>
                </a:solidFill>
                <a:latin typeface="Times New Roman"/>
                <a:ea typeface="Times New Roman"/>
                <a:cs typeface="Times New Roman"/>
                <a:sym typeface="Times New Roman"/>
              </a:rPr>
              <a:t>Applications: This dataset is widely used to develop AI models that aid radiologists in identifying and diagnosing brain tumors efficiently.</a:t>
            </a:r>
          </a:p>
          <a:p>
            <a:pPr algn="l">
              <a:lnSpc>
                <a:spcPts val="4998"/>
              </a:lnSpc>
            </a:pP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sp>
        <p:nvSpPr>
          <p:cNvPr name="TextBox 7" id="7"/>
          <p:cNvSpPr txBox="true"/>
          <p:nvPr/>
        </p:nvSpPr>
        <p:spPr>
          <a:xfrm rot="0">
            <a:off x="1779833" y="774436"/>
            <a:ext cx="14676118" cy="942975"/>
          </a:xfrm>
          <a:prstGeom prst="rect">
            <a:avLst/>
          </a:prstGeom>
        </p:spPr>
        <p:txBody>
          <a:bodyPr anchor="t" rtlCol="false" tIns="0" lIns="0" bIns="0" rIns="0">
            <a:spAutoFit/>
          </a:bodyPr>
          <a:lstStyle/>
          <a:p>
            <a:pPr algn="ctr">
              <a:lnSpc>
                <a:spcPts val="7200"/>
              </a:lnSpc>
            </a:pPr>
            <a:r>
              <a:rPr lang="en-US" sz="6000" b="true">
                <a:solidFill>
                  <a:srgbClr val="FFFFFF"/>
                </a:solidFill>
                <a:latin typeface="Arimo Bold"/>
                <a:ea typeface="Arimo Bold"/>
                <a:cs typeface="Arimo Bold"/>
                <a:sym typeface="Arimo Bold"/>
              </a:rPr>
              <a:t>Our Contributions</a:t>
            </a:r>
          </a:p>
        </p:txBody>
      </p:sp>
      <p:sp>
        <p:nvSpPr>
          <p:cNvPr name="TextBox 8" id="8"/>
          <p:cNvSpPr txBox="true"/>
          <p:nvPr/>
        </p:nvSpPr>
        <p:spPr>
          <a:xfrm rot="0">
            <a:off x="1779833" y="2906185"/>
            <a:ext cx="14676118" cy="5290475"/>
          </a:xfrm>
          <a:prstGeom prst="rect">
            <a:avLst/>
          </a:prstGeom>
        </p:spPr>
        <p:txBody>
          <a:bodyPr anchor="t" rtlCol="false" tIns="0" lIns="0" bIns="0" rIns="0">
            <a:spAutoFit/>
          </a:bodyPr>
          <a:lstStyle/>
          <a:p>
            <a:pPr algn="l">
              <a:lnSpc>
                <a:spcPts val="4626"/>
              </a:lnSpc>
            </a:pPr>
            <a:r>
              <a:rPr lang="en-US" sz="3570" b="true">
                <a:solidFill>
                  <a:srgbClr val="FFFFFF"/>
                </a:solidFill>
                <a:latin typeface="Times New Roman Bold"/>
                <a:ea typeface="Times New Roman Bold"/>
                <a:cs typeface="Times New Roman Bold"/>
                <a:sym typeface="Times New Roman Bold"/>
              </a:rPr>
              <a:t>Overview</a:t>
            </a:r>
          </a:p>
          <a:p>
            <a:pPr algn="l" marL="646081" indent="-323040" lvl="1">
              <a:lnSpc>
                <a:spcPts val="4626"/>
              </a:lnSpc>
              <a:buFont typeface="Arial"/>
              <a:buChar char="•"/>
            </a:pPr>
            <a:r>
              <a:rPr lang="en-US" sz="3570">
                <a:solidFill>
                  <a:srgbClr val="FFFFFF"/>
                </a:solidFill>
                <a:latin typeface="Times New Roman"/>
                <a:ea typeface="Times New Roman"/>
                <a:cs typeface="Times New Roman"/>
                <a:sym typeface="Times New Roman"/>
              </a:rPr>
              <a:t>Extending prior work, our study implements state-of-the-art ML and deep learning algorithms.  </a:t>
            </a:r>
          </a:p>
          <a:p>
            <a:pPr algn="l" marL="646081" indent="-323040" lvl="1">
              <a:lnSpc>
                <a:spcPts val="4626"/>
              </a:lnSpc>
            </a:pPr>
            <a:r>
              <a:rPr lang="en-US" sz="3570">
                <a:solidFill>
                  <a:srgbClr val="FFFFFF"/>
                </a:solidFill>
                <a:latin typeface="Times New Roman"/>
                <a:ea typeface="Times New Roman"/>
                <a:cs typeface="Times New Roman"/>
                <a:sym typeface="Times New Roman"/>
              </a:rPr>
              <a:t>Results</a:t>
            </a:r>
          </a:p>
          <a:p>
            <a:pPr algn="l" marL="646081" indent="-323040" lvl="1">
              <a:lnSpc>
                <a:spcPts val="4626"/>
              </a:lnSpc>
              <a:buFont typeface="Arial"/>
              <a:buChar char="•"/>
            </a:pPr>
            <a:r>
              <a:rPr lang="en-US" sz="3570">
                <a:solidFill>
                  <a:srgbClr val="FFFFFF"/>
                </a:solidFill>
                <a:latin typeface="Times New Roman"/>
                <a:ea typeface="Times New Roman"/>
                <a:cs typeface="Times New Roman"/>
                <a:sym typeface="Times New Roman"/>
              </a:rPr>
              <a:t>Improved accuracy, efficiency, and applicability in diverse scenarios.</a:t>
            </a:r>
          </a:p>
          <a:p>
            <a:pPr algn="l" marL="646081" indent="-323040" lvl="1">
              <a:lnSpc>
                <a:spcPts val="4626"/>
              </a:lnSpc>
            </a:pPr>
            <a:r>
              <a:rPr lang="en-US" sz="3570">
                <a:solidFill>
                  <a:srgbClr val="FFFFFF"/>
                </a:solidFill>
                <a:latin typeface="Times New Roman"/>
                <a:ea typeface="Times New Roman"/>
                <a:cs typeface="Times New Roman"/>
                <a:sym typeface="Times New Roman"/>
              </a:rPr>
              <a:t>Comparison:</a:t>
            </a:r>
          </a:p>
          <a:p>
            <a:pPr algn="l" marL="646081" indent="-323040" lvl="1">
              <a:lnSpc>
                <a:spcPts val="4626"/>
              </a:lnSpc>
              <a:buFont typeface="Arial"/>
              <a:buChar char="•"/>
            </a:pPr>
            <a:r>
              <a:rPr lang="en-US" sz="3570">
                <a:solidFill>
                  <a:srgbClr val="FFFFFF"/>
                </a:solidFill>
                <a:latin typeface="Times New Roman"/>
                <a:ea typeface="Times New Roman"/>
                <a:cs typeface="Times New Roman"/>
                <a:sym typeface="Times New Roman"/>
              </a:rPr>
              <a:t>Highlight key improvements or differences</a:t>
            </a:r>
          </a:p>
          <a:p>
            <a:pPr algn="l" marL="646081" indent="-323040" lvl="1">
              <a:lnSpc>
                <a:spcPts val="4626"/>
              </a:lnSpc>
              <a:buFont typeface="Arial"/>
              <a:buChar char="•"/>
            </a:pPr>
            <a:r>
              <a:rPr lang="en-US" sz="3570">
                <a:solidFill>
                  <a:srgbClr val="FFFFFF"/>
                </a:solidFill>
                <a:latin typeface="Times New Roman"/>
                <a:ea typeface="Times New Roman"/>
                <a:cs typeface="Times New Roman"/>
                <a:sym typeface="Times New Roman"/>
              </a:rPr>
              <a:t>Make predictions</a:t>
            </a:r>
          </a:p>
          <a:p>
            <a:pPr algn="l" marL="646081" indent="-323040" lvl="1">
              <a:lnSpc>
                <a:spcPts val="4626"/>
              </a:lnSpc>
              <a:buFont typeface="Arial"/>
              <a:buChar char="•"/>
            </a:pPr>
            <a:r>
              <a:rPr lang="en-US" sz="3570">
                <a:solidFill>
                  <a:srgbClr val="FFFFFF"/>
                </a:solidFill>
                <a:latin typeface="Times New Roman"/>
                <a:ea typeface="Times New Roman"/>
                <a:cs typeface="Times New Roman"/>
                <a:sym typeface="Times New Roman"/>
              </a:rPr>
              <a:t>Use visuals to enhance understanding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TextBox 6" id="6"/>
          <p:cNvSpPr txBox="true"/>
          <p:nvPr/>
        </p:nvSpPr>
        <p:spPr>
          <a:xfrm rot="0">
            <a:off x="1677116" y="268155"/>
            <a:ext cx="14676118" cy="942975"/>
          </a:xfrm>
          <a:prstGeom prst="rect">
            <a:avLst/>
          </a:prstGeom>
        </p:spPr>
        <p:txBody>
          <a:bodyPr anchor="t" rtlCol="false" tIns="0" lIns="0" bIns="0" rIns="0">
            <a:spAutoFit/>
          </a:bodyPr>
          <a:lstStyle/>
          <a:p>
            <a:pPr algn="ctr">
              <a:lnSpc>
                <a:spcPts val="7200"/>
              </a:lnSpc>
            </a:pPr>
            <a:r>
              <a:rPr lang="en-US" sz="6000" b="true">
                <a:solidFill>
                  <a:srgbClr val="FFFFFF"/>
                </a:solidFill>
                <a:latin typeface="Arimo Bold"/>
                <a:ea typeface="Arimo Bold"/>
                <a:cs typeface="Arimo Bold"/>
                <a:sym typeface="Arimo Bold"/>
              </a:rPr>
              <a:t>Proposed Methodology</a:t>
            </a:r>
          </a:p>
        </p:txBody>
      </p:sp>
      <p:sp>
        <p:nvSpPr>
          <p:cNvPr name="Freeform 7" id="7"/>
          <p:cNvSpPr/>
          <p:nvPr/>
        </p:nvSpPr>
        <p:spPr>
          <a:xfrm flipH="false" flipV="false" rot="0">
            <a:off x="2730143" y="1338004"/>
            <a:ext cx="12827715" cy="8723504"/>
          </a:xfrm>
          <a:custGeom>
            <a:avLst/>
            <a:gdLst/>
            <a:ahLst/>
            <a:cxnLst/>
            <a:rect r="r" b="b" t="t" l="l"/>
            <a:pathLst>
              <a:path h="8723504" w="12827715">
                <a:moveTo>
                  <a:pt x="0" y="0"/>
                </a:moveTo>
                <a:lnTo>
                  <a:pt x="12827714" y="0"/>
                </a:lnTo>
                <a:lnTo>
                  <a:pt x="12827714" y="8723504"/>
                </a:lnTo>
                <a:lnTo>
                  <a:pt x="0" y="8723504"/>
                </a:lnTo>
                <a:lnTo>
                  <a:pt x="0" y="0"/>
                </a:lnTo>
                <a:close/>
              </a:path>
            </a:pathLst>
          </a:custGeom>
          <a:blipFill>
            <a:blip r:embed="rId2"/>
            <a:stretch>
              <a:fillRect l="0" t="-888" r="0" b="-6639"/>
            </a:stretch>
          </a:blipFill>
        </p:spPr>
      </p:sp>
    </p:spTree>
  </p:cSld>
  <p:clrMapOvr>
    <a:masterClrMapping/>
  </p:clrMapOvr>
</p:sld>
</file>

<file path=ppt/slides/slide9.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4623902" y="6106317"/>
            <a:ext cx="3664100" cy="4180685"/>
            <a:chOff x="0" y="0"/>
            <a:chExt cx="4885466" cy="5574246"/>
          </a:xfrm>
        </p:grpSpPr>
        <p:sp>
          <p:nvSpPr>
            <p:cNvPr name="Freeform 3" id="3"/>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grpSp>
        <p:nvGrpSpPr>
          <p:cNvPr name="Group 4" id="4"/>
          <p:cNvGrpSpPr/>
          <p:nvPr/>
        </p:nvGrpSpPr>
        <p:grpSpPr>
          <a:xfrm rot="-10800000">
            <a:off x="0" y="0"/>
            <a:ext cx="3664100" cy="4180684"/>
            <a:chOff x="0" y="0"/>
            <a:chExt cx="4885466" cy="5574246"/>
          </a:xfrm>
        </p:grpSpPr>
        <p:sp>
          <p:nvSpPr>
            <p:cNvPr name="Freeform 5" id="5"/>
            <p:cNvSpPr/>
            <p:nvPr/>
          </p:nvSpPr>
          <p:spPr>
            <a:xfrm flipH="false" flipV="false" rot="0">
              <a:off x="0" y="0"/>
              <a:ext cx="4885436" cy="5574284"/>
            </a:xfrm>
            <a:custGeom>
              <a:avLst/>
              <a:gdLst/>
              <a:ahLst/>
              <a:cxnLst/>
              <a:rect r="r" b="b" t="t" l="l"/>
              <a:pathLst>
                <a:path h="5574284" w="4885436">
                  <a:moveTo>
                    <a:pt x="4885436" y="0"/>
                  </a:moveTo>
                  <a:lnTo>
                    <a:pt x="4885436" y="5574284"/>
                  </a:lnTo>
                  <a:lnTo>
                    <a:pt x="0" y="5574284"/>
                  </a:lnTo>
                  <a:close/>
                </a:path>
              </a:pathLst>
            </a:custGeom>
            <a:solidFill>
              <a:srgbClr val="181C30"/>
            </a:solidFill>
          </p:spPr>
        </p:sp>
      </p:grpSp>
      <p:sp>
        <p:nvSpPr>
          <p:cNvPr name="AutoShape 6" id="6"/>
          <p:cNvSpPr/>
          <p:nvPr/>
        </p:nvSpPr>
        <p:spPr>
          <a:xfrm rot="4467">
            <a:off x="1841224" y="9258300"/>
            <a:ext cx="14660019" cy="0"/>
          </a:xfrm>
          <a:prstGeom prst="line">
            <a:avLst/>
          </a:prstGeom>
          <a:ln cap="rnd" w="9525">
            <a:solidFill>
              <a:srgbClr val="FFFFFF"/>
            </a:solidFill>
            <a:prstDash val="solid"/>
            <a:headEnd type="none" len="sm" w="sm"/>
            <a:tailEnd type="none" len="sm" w="sm"/>
          </a:ln>
        </p:spPr>
      </p:sp>
      <p:grpSp>
        <p:nvGrpSpPr>
          <p:cNvPr name="Group 7" id="7"/>
          <p:cNvGrpSpPr/>
          <p:nvPr/>
        </p:nvGrpSpPr>
        <p:grpSpPr>
          <a:xfrm rot="-10800000">
            <a:off x="9890502" y="172983"/>
            <a:ext cx="10327988" cy="10287000"/>
            <a:chOff x="0" y="0"/>
            <a:chExt cx="13770650" cy="13716000"/>
          </a:xfrm>
        </p:grpSpPr>
        <p:sp>
          <p:nvSpPr>
            <p:cNvPr name="Freeform 8" id="8"/>
            <p:cNvSpPr/>
            <p:nvPr/>
          </p:nvSpPr>
          <p:spPr>
            <a:xfrm flipH="false" flipV="false" rot="0">
              <a:off x="0" y="0"/>
              <a:ext cx="13770611" cy="13716000"/>
            </a:xfrm>
            <a:custGeom>
              <a:avLst/>
              <a:gdLst/>
              <a:ahLst/>
              <a:cxnLst/>
              <a:rect r="r" b="b" t="t" l="l"/>
              <a:pathLst>
                <a:path h="13716000" w="13770611">
                  <a:moveTo>
                    <a:pt x="0" y="0"/>
                  </a:moveTo>
                  <a:lnTo>
                    <a:pt x="13770611" y="0"/>
                  </a:lnTo>
                  <a:lnTo>
                    <a:pt x="1749425" y="13716000"/>
                  </a:lnTo>
                  <a:lnTo>
                    <a:pt x="0" y="13716000"/>
                  </a:lnTo>
                  <a:lnTo>
                    <a:pt x="0" y="0"/>
                  </a:lnTo>
                  <a:close/>
                </a:path>
              </a:pathLst>
            </a:custGeom>
            <a:solidFill>
              <a:srgbClr val="FFFFFF"/>
            </a:solidFill>
          </p:spPr>
        </p:sp>
      </p:grpSp>
      <p:grpSp>
        <p:nvGrpSpPr>
          <p:cNvPr name="Group 9" id="9"/>
          <p:cNvGrpSpPr/>
          <p:nvPr/>
        </p:nvGrpSpPr>
        <p:grpSpPr>
          <a:xfrm rot="0">
            <a:off x="1" y="0"/>
            <a:ext cx="16975901" cy="10287000"/>
            <a:chOff x="0" y="0"/>
            <a:chExt cx="22634534" cy="13716000"/>
          </a:xfrm>
        </p:grpSpPr>
        <p:sp>
          <p:nvSpPr>
            <p:cNvPr name="Freeform 10" id="10"/>
            <p:cNvSpPr/>
            <p:nvPr/>
          </p:nvSpPr>
          <p:spPr>
            <a:xfrm flipH="false" flipV="false" rot="0">
              <a:off x="0" y="0"/>
              <a:ext cx="22634575" cy="13716000"/>
            </a:xfrm>
            <a:custGeom>
              <a:avLst/>
              <a:gdLst/>
              <a:ahLst/>
              <a:cxnLst/>
              <a:rect r="r" b="b" t="t" l="l"/>
              <a:pathLst>
                <a:path h="13716000" w="22634575">
                  <a:moveTo>
                    <a:pt x="0" y="0"/>
                  </a:moveTo>
                  <a:lnTo>
                    <a:pt x="22634575" y="0"/>
                  </a:lnTo>
                  <a:lnTo>
                    <a:pt x="10613390" y="13716000"/>
                  </a:lnTo>
                  <a:lnTo>
                    <a:pt x="0" y="13716000"/>
                  </a:lnTo>
                  <a:close/>
                </a:path>
              </a:pathLst>
            </a:custGeom>
            <a:solidFill>
              <a:srgbClr val="181C30"/>
            </a:solidFill>
          </p:spPr>
        </p:sp>
      </p:grpSp>
      <p:sp>
        <p:nvSpPr>
          <p:cNvPr name="TextBox 11" id="11"/>
          <p:cNvSpPr txBox="true"/>
          <p:nvPr/>
        </p:nvSpPr>
        <p:spPr>
          <a:xfrm rot="0">
            <a:off x="2085536" y="328959"/>
            <a:ext cx="11055548" cy="942975"/>
          </a:xfrm>
          <a:prstGeom prst="rect">
            <a:avLst/>
          </a:prstGeom>
        </p:spPr>
        <p:txBody>
          <a:bodyPr anchor="t" rtlCol="false" tIns="0" lIns="0" bIns="0" rIns="0">
            <a:spAutoFit/>
          </a:bodyPr>
          <a:lstStyle/>
          <a:p>
            <a:pPr algn="l">
              <a:lnSpc>
                <a:spcPts val="7200"/>
              </a:lnSpc>
            </a:pPr>
            <a:r>
              <a:rPr lang="en-US" sz="6000" b="true">
                <a:solidFill>
                  <a:srgbClr val="FFFFFF"/>
                </a:solidFill>
                <a:latin typeface="Arimo Bold"/>
                <a:ea typeface="Arimo Bold"/>
                <a:cs typeface="Arimo Bold"/>
                <a:sym typeface="Arimo Bold"/>
              </a:rPr>
              <a:t>Dataset Overview</a:t>
            </a:r>
          </a:p>
        </p:txBody>
      </p:sp>
      <p:sp>
        <p:nvSpPr>
          <p:cNvPr name="TextBox 12" id="12"/>
          <p:cNvSpPr txBox="true"/>
          <p:nvPr/>
        </p:nvSpPr>
        <p:spPr>
          <a:xfrm rot="0">
            <a:off x="304016" y="1705478"/>
            <a:ext cx="12012679" cy="7548060"/>
          </a:xfrm>
          <a:prstGeom prst="rect">
            <a:avLst/>
          </a:prstGeom>
        </p:spPr>
        <p:txBody>
          <a:bodyPr anchor="t" rtlCol="false" tIns="0" lIns="0" bIns="0" rIns="0">
            <a:spAutoFit/>
          </a:bodyPr>
          <a:lstStyle/>
          <a:p>
            <a:pPr algn="l">
              <a:lnSpc>
                <a:spcPts val="5945"/>
              </a:lnSpc>
            </a:pPr>
            <a:r>
              <a:rPr lang="en-US" sz="3670">
                <a:solidFill>
                  <a:srgbClr val="FFFFFF"/>
                </a:solidFill>
                <a:latin typeface="Times New Roman"/>
                <a:ea typeface="Times New Roman"/>
                <a:cs typeface="Times New Roman"/>
                <a:sym typeface="Times New Roman"/>
              </a:rPr>
              <a:t>The Br35H Brain Tumor Detection 2020 dataset on Kaggle consists of labeled MRI images for detecting and classifying brain tumors. It includes various tumor types such as glioma, meningioma, and pituitary tumors. The dataset is designed for training machine learning models to perform binary or multi-class classification, supporting automated diagnosis and tumor detection. Researchers use it to develop algorithms that assist healthcare professionals by improving diagnostic accuracy and efficiency in brain tumor identification and classification from MRI scans.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DAGWiuNdQiQ</dc:identifier>
  <dcterms:modified xsi:type="dcterms:W3CDTF">2011-08-01T06:04:30Z</dcterms:modified>
  <cp:revision>1</cp:revision>
  <dc:title>AI&amp;Algorithms_Project.pptx</dc:title>
</cp:coreProperties>
</file>

<file path=docProps/thumbnail.jpeg>
</file>